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8" r:id="rId3"/>
    <p:sldId id="257" r:id="rId4"/>
    <p:sldId id="262" r:id="rId5"/>
    <p:sldId id="272" r:id="rId6"/>
    <p:sldId id="273" r:id="rId7"/>
    <p:sldId id="279" r:id="rId8"/>
    <p:sldId id="280" r:id="rId9"/>
    <p:sldId id="281" r:id="rId10"/>
    <p:sldId id="291" r:id="rId11"/>
    <p:sldId id="292" r:id="rId12"/>
    <p:sldId id="284" r:id="rId13"/>
    <p:sldId id="283" r:id="rId14"/>
    <p:sldId id="286" r:id="rId15"/>
    <p:sldId id="289" r:id="rId16"/>
    <p:sldId id="285" r:id="rId17"/>
    <p:sldId id="290" r:id="rId18"/>
    <p:sldId id="295" r:id="rId19"/>
    <p:sldId id="294" r:id="rId20"/>
    <p:sldId id="296" r:id="rId21"/>
  </p:sldIdLst>
  <p:sldSz cx="9144000" cy="6858000" type="screen4x3"/>
  <p:notesSz cx="6797675" cy="9928225"/>
  <p:embeddedFontLst>
    <p:embeddedFont>
      <p:font typeface="10X10" panose="020D0604000000000000" pitchFamily="50" charset="-127"/>
      <p:regular r:id="rId24"/>
    </p:embeddedFont>
    <p:embeddedFont>
      <p:font typeface="나눔고딕 ExtraBold" panose="020D0904000000000000" pitchFamily="50" charset="-127"/>
      <p:bold r:id="rId25"/>
    </p:embeddedFont>
    <p:embeddedFont>
      <p:font typeface="나눔고딕" panose="020D0604000000000000" pitchFamily="50" charset="-127"/>
      <p:regular r:id="rId26"/>
      <p:bold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EB"/>
    <a:srgbClr val="FFFEFB"/>
    <a:srgbClr val="E6E6E6"/>
    <a:srgbClr val="E9AE2B"/>
    <a:srgbClr val="FFF7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87" autoAdjust="0"/>
    <p:restoredTop sz="96233" autoAdjust="0"/>
  </p:normalViewPr>
  <p:slideViewPr>
    <p:cSldViewPr snapToGrid="0">
      <p:cViewPr varScale="1">
        <p:scale>
          <a:sx n="62" d="100"/>
          <a:sy n="62" d="100"/>
        </p:scale>
        <p:origin x="1360" y="40"/>
      </p:cViewPr>
      <p:guideLst>
        <p:guide orient="horz" pos="213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3192" y="9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AC9BCCEB-D4F9-4878-9DE2-0A53361FAD6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43E6601-6BEC-4200-A25E-C578DE3585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CC661-2792-471D-BF07-EB1C02AB5E9C}" type="datetimeFigureOut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6C228F-316C-4826-B166-113C503274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958C48-D08F-4C18-AC1E-DAAEB2A71C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A9F84-82AF-46AC-BC1F-6B5A43659A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1114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5E038D-7596-4D00-8B82-A9F001041509}" type="datetimeFigureOut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0A3E2-ED1D-4C24-8F9A-B25F5657EB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6889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40A3E2-ED1D-4C24-8F9A-B25F5657EB5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489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40A3E2-ED1D-4C24-8F9A-B25F5657EB5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180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949B4-34A9-40DB-8779-0299F95A453B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72300" y="136706"/>
            <a:ext cx="2057400" cy="365125"/>
          </a:xfrm>
        </p:spPr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097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744FB-44EB-4110-B8A9-7A20243C0820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5037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F523F-C582-4EA2-9505-624E65561F93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991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86C0B-EBF9-4D37-B657-312BF6A31ABF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89271" y="47627"/>
            <a:ext cx="2057400" cy="365125"/>
          </a:xfrm>
        </p:spPr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038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4E33A-E3B9-48D5-85B4-4103AB89DBF7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836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8BE00-7812-4736-8472-09330B02A8FC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739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CDC4F-E5F0-4FCA-9AE1-EC5437309B25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09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4025F-0A8B-417F-B0EA-5F29EBBC20AE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42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4A5B-2230-42AA-BE23-27618639ECA8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07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5D3EC-A8A1-4F7E-9E06-A0D96312FFE3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077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CBCF6-D509-4F71-8195-8109B8D49240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152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70948-FD51-4745-95A0-203D53F3862E}" type="datetime1">
              <a:rPr lang="ko-KR" altLang="en-US" smtClean="0"/>
              <a:t>2018-09-13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212F3-7F0C-4C24-9789-9EDCDAEA6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47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ì ì±ê½ ì ì£¼ëì ëí ì´ë¯¸ì§ ê²ìê²°ê³¼">
            <a:extLst>
              <a:ext uri="{FF2B5EF4-FFF2-40B4-BE49-F238E27FC236}">
                <a16:creationId xmlns:a16="http://schemas.microsoft.com/office/drawing/2014/main" id="{7D2CA6B5-BE61-479C-A642-BD52D638C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3772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40A19B4-CDB7-4247-B089-5CD8D21C1207}"/>
              </a:ext>
            </a:extLst>
          </p:cNvPr>
          <p:cNvSpPr/>
          <p:nvPr/>
        </p:nvSpPr>
        <p:spPr>
          <a:xfrm>
            <a:off x="-1422399" y="1984129"/>
            <a:ext cx="11422743" cy="305892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3396826-7568-4C89-AAF8-D3CCED735B0B}"/>
              </a:ext>
            </a:extLst>
          </p:cNvPr>
          <p:cNvSpPr/>
          <p:nvPr/>
        </p:nvSpPr>
        <p:spPr>
          <a:xfrm>
            <a:off x="463343" y="2514927"/>
            <a:ext cx="8217314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가상 실행 순서와 적응적 정렬 가중치를 이용한</a:t>
            </a:r>
            <a:endParaRPr lang="en-US" altLang="ko-KR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소스 코드 표절 탐색 시스템의 개선</a:t>
            </a:r>
            <a:endParaRPr lang="en-US" altLang="ko-KR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96E1B13-BFBC-47CC-B0F0-4538C2885202}"/>
              </a:ext>
            </a:extLst>
          </p:cNvPr>
          <p:cNvSpPr/>
          <p:nvPr/>
        </p:nvSpPr>
        <p:spPr>
          <a:xfrm>
            <a:off x="6566511" y="3867007"/>
            <a:ext cx="2422523" cy="98488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한성혜 </a:t>
            </a:r>
            <a:r>
              <a:rPr lang="ko-KR" altLang="en-US" sz="16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고우람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6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조환규</a:t>
            </a: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hans12312@pusan.ac.kr</a:t>
            </a:r>
          </a:p>
          <a:p>
            <a:pPr algn="r"/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부산대학교 정보컴퓨터공학과</a:t>
            </a:r>
            <a:endParaRPr lang="en-US" altLang="ko-KR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알고리즘</a:t>
            </a:r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데이터 공학 연구실</a:t>
            </a:r>
            <a:endParaRPr lang="en-US" altLang="ko-KR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2135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45E05A1-6CF8-401F-B501-79ECCF554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979" y="1866497"/>
            <a:ext cx="4614979" cy="4286455"/>
          </a:xfrm>
          <a:prstGeom prst="rect">
            <a:avLst/>
          </a:prstGeom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F6912F46-C3E5-49B7-AB33-4E4B102C4890}"/>
              </a:ext>
            </a:extLst>
          </p:cNvPr>
          <p:cNvSpPr/>
          <p:nvPr/>
        </p:nvSpPr>
        <p:spPr>
          <a:xfrm>
            <a:off x="221556" y="2190335"/>
            <a:ext cx="3776979" cy="3822119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2.4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비교기 </a:t>
            </a:r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알고리즘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46868F0-7DA8-4D52-90AD-69D2A55FD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580489D-6C23-4A39-AAB9-EE79328138BD}"/>
              </a:ext>
            </a:extLst>
          </p:cNvPr>
          <p:cNvSpPr/>
          <p:nvPr/>
        </p:nvSpPr>
        <p:spPr>
          <a:xfrm>
            <a:off x="8607328" y="5917311"/>
            <a:ext cx="252267" cy="252267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8F468F3-C76F-4EF3-A110-8E6DC21FB9E0}"/>
              </a:ext>
            </a:extLst>
          </p:cNvPr>
          <p:cNvSpPr/>
          <p:nvPr/>
        </p:nvSpPr>
        <p:spPr>
          <a:xfrm>
            <a:off x="288999" y="2911203"/>
            <a:ext cx="3667991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LCS</a:t>
            </a:r>
          </a:p>
          <a:p>
            <a:pPr algn="ctr"/>
            <a:r>
              <a:rPr lang="en-US" altLang="ko-KR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(Longest Common Subsequence)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D8ACFA7-FDE1-44B6-AA77-ED083DD3BD79}"/>
              </a:ext>
            </a:extLst>
          </p:cNvPr>
          <p:cNvSpPr/>
          <p:nvPr/>
        </p:nvSpPr>
        <p:spPr>
          <a:xfrm>
            <a:off x="550964" y="3870062"/>
            <a:ext cx="3118161" cy="169277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+</a:t>
            </a:r>
          </a:p>
          <a:p>
            <a:pPr algn="ctr"/>
            <a:endParaRPr lang="en-US" altLang="ko-KR" sz="2000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20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앞에서 얼마나 많은 토큰이 </a:t>
            </a:r>
            <a:endParaRPr lang="en-US" altLang="ko-KR" sz="2000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20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일치 했는지를</a:t>
            </a:r>
            <a:endParaRPr lang="en-US" altLang="ko-KR" sz="2000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20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고려하여 가산점을 준다</a:t>
            </a:r>
            <a:r>
              <a:rPr lang="en-US" altLang="ko-KR" sz="20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106149E-A15B-41DE-8056-564F0A43F9D5}"/>
              </a:ext>
            </a:extLst>
          </p:cNvPr>
          <p:cNvGrpSpPr/>
          <p:nvPr/>
        </p:nvGrpSpPr>
        <p:grpSpPr>
          <a:xfrm>
            <a:off x="4243979" y="2098766"/>
            <a:ext cx="3176334" cy="2116044"/>
            <a:chOff x="4243979" y="2098766"/>
            <a:chExt cx="3176334" cy="2116044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606ADF59-422A-4DB1-9B08-F29BABC8FEEA}"/>
                </a:ext>
              </a:extLst>
            </p:cNvPr>
            <p:cNvSpPr/>
            <p:nvPr/>
          </p:nvSpPr>
          <p:spPr>
            <a:xfrm>
              <a:off x="4647739" y="2218304"/>
              <a:ext cx="226830" cy="22683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7940B23E-3992-403F-94E5-5F74B2F975F2}"/>
                </a:ext>
              </a:extLst>
            </p:cNvPr>
            <p:cNvSpPr/>
            <p:nvPr/>
          </p:nvSpPr>
          <p:spPr>
            <a:xfrm>
              <a:off x="7181690" y="3987980"/>
              <a:ext cx="226830" cy="22683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4D2ACF7D-CB61-458B-A5CB-C4987F9B3534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 flipH="1">
              <a:off x="4243979" y="2411916"/>
              <a:ext cx="436978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6B34A8-49E5-4EBE-8CD0-1C4430401F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07131" y="2098766"/>
              <a:ext cx="75839" cy="24126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9222937-5B6F-4625-BEA6-39D198AE70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95105" y="2127820"/>
              <a:ext cx="125208" cy="1962293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FA43EA68-39C9-48D0-B5C0-484A52D18A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43979" y="4210097"/>
              <a:ext cx="3051126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25849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DB12CECC-A913-4A89-A845-6F80343E5755}"/>
              </a:ext>
            </a:extLst>
          </p:cNvPr>
          <p:cNvSpPr/>
          <p:nvPr/>
        </p:nvSpPr>
        <p:spPr>
          <a:xfrm>
            <a:off x="221556" y="2190335"/>
            <a:ext cx="3776979" cy="3822119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DFC83B5-263D-40E7-89E7-7EEAB19B6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7353" y="1888314"/>
            <a:ext cx="4623929" cy="426463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2.4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비교기 </a:t>
            </a:r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적응적 정렬 가중치 기법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46868F0-7DA8-4D52-90AD-69D2A55FD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06ADF59-422A-4DB1-9B08-F29BABC8FEEA}"/>
              </a:ext>
            </a:extLst>
          </p:cNvPr>
          <p:cNvSpPr/>
          <p:nvPr/>
        </p:nvSpPr>
        <p:spPr>
          <a:xfrm>
            <a:off x="6539317" y="3867629"/>
            <a:ext cx="226830" cy="22683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580489D-6C23-4A39-AAB9-EE79328138BD}"/>
              </a:ext>
            </a:extLst>
          </p:cNvPr>
          <p:cNvSpPr/>
          <p:nvPr/>
        </p:nvSpPr>
        <p:spPr>
          <a:xfrm>
            <a:off x="8599015" y="5908998"/>
            <a:ext cx="252267" cy="252267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D8ACFA7-FDE1-44B6-AA77-ED083DD3BD79}"/>
              </a:ext>
            </a:extLst>
          </p:cNvPr>
          <p:cNvSpPr/>
          <p:nvPr/>
        </p:nvSpPr>
        <p:spPr>
          <a:xfrm>
            <a:off x="338566" y="2858693"/>
            <a:ext cx="3542958" cy="123110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적응적 정렬 가중치 기법</a:t>
            </a:r>
            <a:endParaRPr lang="en-US" altLang="ko-KR" sz="2400" b="1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ko-KR" sz="1400" b="1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>
                <a:ln w="0"/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드물게 나오는 토큰에 대해서는</a:t>
            </a:r>
            <a:r>
              <a:rPr lang="en-US" altLang="ko-KR" dirty="0">
                <a:ln w="0"/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</a:t>
            </a:r>
          </a:p>
          <a:p>
            <a:r>
              <a:rPr lang="en-US" altLang="ko-KR" dirty="0">
                <a:ln w="0"/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     </a:t>
            </a:r>
            <a:r>
              <a:rPr lang="ko-KR" altLang="en-US" dirty="0">
                <a:ln w="0"/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높은 가중치를 준다</a:t>
            </a:r>
            <a:r>
              <a:rPr lang="en-US" altLang="ko-KR" dirty="0">
                <a:ln w="0"/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.</a:t>
            </a:r>
            <a:endParaRPr lang="en-US" altLang="ko-KR" dirty="0">
              <a:ln w="0"/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CD5B08-74EB-4D7E-8210-0197A12399A2}"/>
              </a:ext>
            </a:extLst>
          </p:cNvPr>
          <p:cNvSpPr txBox="1"/>
          <p:nvPr/>
        </p:nvSpPr>
        <p:spPr>
          <a:xfrm>
            <a:off x="328302" y="4492120"/>
            <a:ext cx="3816477" cy="2616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7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Adaptive_W</a:t>
            </a:r>
            <a:r>
              <a:rPr lang="en-US" altLang="ko-KR" sz="17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(t) = </a:t>
            </a:r>
            <a:endParaRPr lang="ko-KR" altLang="en-US" sz="17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EFDDA52-889E-44BC-8A34-7ED07AB7651F}"/>
              </a:ext>
            </a:extLst>
          </p:cNvPr>
          <p:cNvCxnSpPr/>
          <p:nvPr/>
        </p:nvCxnSpPr>
        <p:spPr>
          <a:xfrm>
            <a:off x="2041112" y="4637511"/>
            <a:ext cx="1354975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B3DB49-2C0F-4F95-A9E3-7FD491A74A80}"/>
              </a:ext>
            </a:extLst>
          </p:cNvPr>
          <p:cNvSpPr/>
          <p:nvPr/>
        </p:nvSpPr>
        <p:spPr>
          <a:xfrm>
            <a:off x="2212279" y="4262524"/>
            <a:ext cx="1122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DNA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길이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973001C-2D01-4397-99FA-D4C2D53B721D}"/>
              </a:ext>
            </a:extLst>
          </p:cNvPr>
          <p:cNvSpPr/>
          <p:nvPr/>
        </p:nvSpPr>
        <p:spPr>
          <a:xfrm>
            <a:off x="2104371" y="4635758"/>
            <a:ext cx="12875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C(t)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*n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+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p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0FD571-D338-4026-84F4-3ACD6D784588}"/>
              </a:ext>
            </a:extLst>
          </p:cNvPr>
          <p:cNvSpPr/>
          <p:nvPr/>
        </p:nvSpPr>
        <p:spPr>
          <a:xfrm>
            <a:off x="328201" y="5048829"/>
            <a:ext cx="25058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C(t) =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해당 토큰 등장 횟수</a:t>
            </a:r>
            <a:endParaRPr lang="en-US" altLang="ko-KR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n, p =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조정 상수</a:t>
            </a:r>
          </a:p>
        </p:txBody>
      </p:sp>
      <p:sp>
        <p:nvSpPr>
          <p:cNvPr id="3" name="원호 2">
            <a:extLst>
              <a:ext uri="{FF2B5EF4-FFF2-40B4-BE49-F238E27FC236}">
                <a16:creationId xmlns:a16="http://schemas.microsoft.com/office/drawing/2014/main" id="{01599E29-958A-4AF6-B5B5-5EFBB514DDBC}"/>
              </a:ext>
            </a:extLst>
          </p:cNvPr>
          <p:cNvSpPr/>
          <p:nvPr/>
        </p:nvSpPr>
        <p:spPr>
          <a:xfrm rot="2502872">
            <a:off x="6465085" y="3641083"/>
            <a:ext cx="288203" cy="531223"/>
          </a:xfrm>
          <a:prstGeom prst="arc">
            <a:avLst>
              <a:gd name="adj1" fmla="val 11957742"/>
              <a:gd name="adj2" fmla="val 19599776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8CE2869-309C-44FD-BD8E-3C2B4402B2D1}"/>
              </a:ext>
            </a:extLst>
          </p:cNvPr>
          <p:cNvSpPr/>
          <p:nvPr/>
        </p:nvSpPr>
        <p:spPr>
          <a:xfrm rot="2502964">
            <a:off x="6596963" y="3601361"/>
            <a:ext cx="43152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b="1">
                <a:solidFill>
                  <a:srgbClr val="FF0000"/>
                </a:solidFill>
                <a:highlight>
                  <a:srgbClr val="000000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+2  </a:t>
            </a:r>
            <a:endParaRPr lang="ko-KR" altLang="en-US" sz="1050" b="1" dirty="0">
              <a:solidFill>
                <a:srgbClr val="FF0000"/>
              </a:solidFill>
              <a:highlight>
                <a:srgbClr val="000000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3594FA8-499D-4992-B7BA-889F8746D590}"/>
              </a:ext>
            </a:extLst>
          </p:cNvPr>
          <p:cNvSpPr/>
          <p:nvPr/>
        </p:nvSpPr>
        <p:spPr>
          <a:xfrm>
            <a:off x="5280929" y="2818995"/>
            <a:ext cx="226830" cy="22683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원호 21">
            <a:extLst>
              <a:ext uri="{FF2B5EF4-FFF2-40B4-BE49-F238E27FC236}">
                <a16:creationId xmlns:a16="http://schemas.microsoft.com/office/drawing/2014/main" id="{27971952-2A3D-4665-9C67-E4B4CA8BA6F3}"/>
              </a:ext>
            </a:extLst>
          </p:cNvPr>
          <p:cNvSpPr/>
          <p:nvPr/>
        </p:nvSpPr>
        <p:spPr>
          <a:xfrm rot="2502872">
            <a:off x="5206697" y="2592449"/>
            <a:ext cx="288203" cy="531223"/>
          </a:xfrm>
          <a:prstGeom prst="arc">
            <a:avLst>
              <a:gd name="adj1" fmla="val 11957742"/>
              <a:gd name="adj2" fmla="val 19599776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F8826ED-CBC2-458D-B050-C7EEDF500B0A}"/>
              </a:ext>
            </a:extLst>
          </p:cNvPr>
          <p:cNvSpPr/>
          <p:nvPr/>
        </p:nvSpPr>
        <p:spPr>
          <a:xfrm rot="2502964">
            <a:off x="5338575" y="2552727"/>
            <a:ext cx="43152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50" b="1">
                <a:solidFill>
                  <a:srgbClr val="FF0000"/>
                </a:solidFill>
                <a:highlight>
                  <a:srgbClr val="000000"/>
                </a:highlight>
                <a:latin typeface="나눔고딕" panose="020D0604000000000000" pitchFamily="50" charset="-127"/>
                <a:ea typeface="나눔고딕" panose="020D0604000000000000" pitchFamily="50" charset="-127"/>
              </a:rPr>
              <a:t>+1  </a:t>
            </a:r>
            <a:endParaRPr lang="ko-KR" altLang="en-US" sz="1050" b="1" dirty="0">
              <a:solidFill>
                <a:srgbClr val="FF0000"/>
              </a:solidFill>
              <a:highlight>
                <a:srgbClr val="000000"/>
              </a:highligh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8B6DC3B-922B-4A6D-8B40-75D0B3D7ECA3}"/>
              </a:ext>
            </a:extLst>
          </p:cNvPr>
          <p:cNvSpPr/>
          <p:nvPr/>
        </p:nvSpPr>
        <p:spPr>
          <a:xfrm>
            <a:off x="3401536" y="4461965"/>
            <a:ext cx="538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+ 1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6570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 평가</a:t>
            </a:r>
          </a:p>
        </p:txBody>
      </p:sp>
      <p:pic>
        <p:nvPicPr>
          <p:cNvPr id="1026" name="Picture 2" descr="jplag mossì ëí ì´ë¯¸ì§ ê²ìê²°ê³¼">
            <a:extLst>
              <a:ext uri="{FF2B5EF4-FFF2-40B4-BE49-F238E27FC236}">
                <a16:creationId xmlns:a16="http://schemas.microsoft.com/office/drawing/2014/main" id="{7A00E2A8-B7AD-400F-828A-FA6A97237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53" y="2796108"/>
            <a:ext cx="2637704" cy="1094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2F21C520-9273-4EFE-BBB4-7B6EE2AE6C81}"/>
              </a:ext>
            </a:extLst>
          </p:cNvPr>
          <p:cNvSpPr/>
          <p:nvPr/>
        </p:nvSpPr>
        <p:spPr>
          <a:xfrm>
            <a:off x="3460157" y="2967335"/>
            <a:ext cx="22236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MOSS</a:t>
            </a:r>
            <a:endParaRPr lang="en-US" altLang="ko-KR" sz="5400" b="0" cap="none" spc="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9E334FB-55A0-4F33-84E0-3AD003C8E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848854-A6D0-47CC-8C4E-80680CBAF5F0}"/>
              </a:ext>
            </a:extLst>
          </p:cNvPr>
          <p:cNvSpPr/>
          <p:nvPr/>
        </p:nvSpPr>
        <p:spPr>
          <a:xfrm>
            <a:off x="5864923" y="2967335"/>
            <a:ext cx="24849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걸리면</a:t>
            </a:r>
            <a:r>
              <a:rPr lang="en-US" altLang="ko-KR" sz="540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F</a:t>
            </a:r>
            <a:endParaRPr lang="en-US" altLang="ko-KR" sz="5400" b="0" cap="none" spc="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1724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A4F7004-8813-4244-ABB2-28AB080756B4}"/>
              </a:ext>
            </a:extLst>
          </p:cNvPr>
          <p:cNvSpPr/>
          <p:nvPr/>
        </p:nvSpPr>
        <p:spPr>
          <a:xfrm>
            <a:off x="171566" y="1522712"/>
            <a:ext cx="8712968" cy="5033554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 평가 </a:t>
            </a:r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표절 수법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2EFEE4D-E6ED-464F-A977-060ACFCFA9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176916"/>
              </p:ext>
            </p:extLst>
          </p:nvPr>
        </p:nvGraphicFramePr>
        <p:xfrm>
          <a:off x="370455" y="1677289"/>
          <a:ext cx="8403089" cy="4553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279">
                  <a:extLst>
                    <a:ext uri="{9D8B030D-6E8A-4147-A177-3AD203B41FA5}">
                      <a16:colId xmlns:a16="http://schemas.microsoft.com/office/drawing/2014/main" val="2368433955"/>
                    </a:ext>
                  </a:extLst>
                </a:gridCol>
                <a:gridCol w="2327775">
                  <a:extLst>
                    <a:ext uri="{9D8B030D-6E8A-4147-A177-3AD203B41FA5}">
                      <a16:colId xmlns:a16="http://schemas.microsoft.com/office/drawing/2014/main" val="1367052673"/>
                    </a:ext>
                  </a:extLst>
                </a:gridCol>
                <a:gridCol w="5475035">
                  <a:extLst>
                    <a:ext uri="{9D8B030D-6E8A-4147-A177-3AD203B41FA5}">
                      <a16:colId xmlns:a16="http://schemas.microsoft.com/office/drawing/2014/main" val="399347379"/>
                    </a:ext>
                  </a:extLst>
                </a:gridCol>
              </a:tblGrid>
              <a:tr h="23480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No.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공격 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0515186"/>
                  </a:ext>
                </a:extLst>
              </a:tr>
              <a:tr h="23480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A1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변수 이름이나 함수 이름을 변경한다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214366"/>
                  </a:ext>
                </a:extLst>
              </a:tr>
              <a:tr h="3280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A2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변수 선언 위치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연산에 방해가 되지 않는 선에서 변수 선언 위치를 옮겨서 평가자가 쉽게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알아 보지 못하게 한다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7614280"/>
                  </a:ext>
                </a:extLst>
              </a:tr>
              <a:tr h="3280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A3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무의미한 연산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무의미한 연산을 추가하여 표절한 내용이 쉽게 눈에 띄지 </a:t>
                      </a:r>
                      <a:endParaRPr lang="en-US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않게 어지럽힌다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0735694"/>
                  </a:ext>
                </a:extLst>
              </a:tr>
              <a:tr h="3280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A4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unreachable </a:t>
                      </a: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함수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호출하지 않는 함수를 추가하여 마치 다른 프로그램인 </a:t>
                      </a:r>
                      <a:endParaRPr lang="en-US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것처럼 가장한다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1689065"/>
                  </a:ext>
                </a:extLst>
              </a:tr>
              <a:tr h="3280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A5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함수 쪼개기</a:t>
                      </a: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결합하기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하나의 함수를 두 개 이상의 함수로 분리 하거나 여러 함수를 하나의 함수로 결합하여 함수를 직접 짠 듯이 가장한다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0982703"/>
                  </a:ext>
                </a:extLst>
              </a:tr>
              <a:tr h="32803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A6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동일 연산 바꾸기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For</a:t>
                      </a: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문을 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while </a:t>
                      </a: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문으로 바꾸거나 제어 구조를 다르게 표시 </a:t>
                      </a:r>
                      <a:endParaRPr lang="en-US" altLang="ko-KR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latinLnBrk="1"/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함으로써 다른 프로그램 인 것처럼 가장 한다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0622043"/>
                  </a:ext>
                </a:extLst>
              </a:tr>
              <a:tr h="23480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A7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코드 </a:t>
                      </a: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rewrite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프로그램 전체가 같은 기능이 되도록 새로 작성한다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612544"/>
                  </a:ext>
                </a:extLst>
              </a:tr>
              <a:tr h="23480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A8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언어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프로그래밍 언어를 바꿔서 다시 작성한다</a:t>
                      </a: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7182484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651504B-34AD-45FB-B543-1E69677B5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466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 평가 </a:t>
            </a:r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DATA SET</a:t>
            </a:r>
            <a:endParaRPr lang="ko-KR" altLang="en-US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D1C70D7-27E6-4F80-8D01-7B7FC7C0F1FC}"/>
              </a:ext>
            </a:extLst>
          </p:cNvPr>
          <p:cNvGrpSpPr/>
          <p:nvPr/>
        </p:nvGrpSpPr>
        <p:grpSpPr>
          <a:xfrm>
            <a:off x="7599694" y="1934587"/>
            <a:ext cx="490719" cy="395592"/>
            <a:chOff x="2340864" y="1389888"/>
            <a:chExt cx="499731" cy="47548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13882A25-F347-47F3-B986-E6E1E9F1F2B0}"/>
                </a:ext>
              </a:extLst>
            </p:cNvPr>
            <p:cNvSpPr/>
            <p:nvPr/>
          </p:nvSpPr>
          <p:spPr>
            <a:xfrm>
              <a:off x="2340864" y="1389888"/>
              <a:ext cx="475488" cy="4754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12CBFD2-F28D-452B-B6F8-2F001507E7A5}"/>
                </a:ext>
              </a:extLst>
            </p:cNvPr>
            <p:cNvSpPr/>
            <p:nvPr/>
          </p:nvSpPr>
          <p:spPr>
            <a:xfrm>
              <a:off x="2344549" y="1460588"/>
              <a:ext cx="496046" cy="360176"/>
            </a:xfrm>
            <a:prstGeom prst="rect">
              <a:avLst/>
            </a:prstGeom>
            <a:noFill/>
          </p:spPr>
          <p:txBody>
            <a:bodyPr wrap="none" lIns="144357" tIns="72179" rIns="144357" bIns="72179">
              <a:spAutoFit/>
            </a:bodyPr>
            <a:lstStyle/>
            <a:p>
              <a:pPr algn="ctr"/>
              <a:r>
                <a:rPr lang="en-US" altLang="ko-KR" sz="1000" b="1"/>
                <a:t>C~T</a:t>
              </a: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4351F825-DCF5-46AB-8E5D-CAD11B2A7BF2}"/>
              </a:ext>
            </a:extLst>
          </p:cNvPr>
          <p:cNvSpPr/>
          <p:nvPr/>
        </p:nvSpPr>
        <p:spPr>
          <a:xfrm>
            <a:off x="7155117" y="3764546"/>
            <a:ext cx="1022503" cy="330434"/>
          </a:xfrm>
          <a:prstGeom prst="rect">
            <a:avLst/>
          </a:prstGeom>
          <a:noFill/>
        </p:spPr>
        <p:txBody>
          <a:bodyPr wrap="none" lIns="144357" tIns="72179" rIns="144357" bIns="72179">
            <a:spAutoFit/>
          </a:bodyPr>
          <a:lstStyle/>
          <a:p>
            <a:pPr algn="ctr"/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*.</a:t>
            </a:r>
            <a:r>
              <a:rPr lang="en-US" altLang="ko-KR" sz="1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cpp</a:t>
            </a:r>
            <a:r>
              <a:rPr lang="en-US" altLang="ko-KR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생략</a:t>
            </a:r>
            <a:endParaRPr lang="en-US" altLang="ko-KR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48C0DB9-77D4-481C-8C1B-A208D64C81C9}"/>
              </a:ext>
            </a:extLst>
          </p:cNvPr>
          <p:cNvGrpSpPr/>
          <p:nvPr/>
        </p:nvGrpSpPr>
        <p:grpSpPr>
          <a:xfrm>
            <a:off x="737778" y="1923563"/>
            <a:ext cx="6124618" cy="2091694"/>
            <a:chOff x="1024529" y="2103970"/>
            <a:chExt cx="6237088" cy="2608298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C4E5A79-7DCD-4764-A9F9-536599996AE1}"/>
                </a:ext>
              </a:extLst>
            </p:cNvPr>
            <p:cNvGrpSpPr/>
            <p:nvPr/>
          </p:nvGrpSpPr>
          <p:grpSpPr>
            <a:xfrm>
              <a:off x="1125428" y="2117717"/>
              <a:ext cx="3151541" cy="1888072"/>
              <a:chOff x="1003815" y="1009558"/>
              <a:chExt cx="3151541" cy="1888072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7D5AEC79-63A6-4DC9-9509-E95DC88E899B}"/>
                  </a:ext>
                </a:extLst>
              </p:cNvPr>
              <p:cNvGrpSpPr/>
              <p:nvPr/>
            </p:nvGrpSpPr>
            <p:grpSpPr>
              <a:xfrm>
                <a:off x="1771578" y="1679539"/>
                <a:ext cx="517267" cy="475488"/>
                <a:chOff x="1690313" y="1818039"/>
                <a:chExt cx="517267" cy="475488"/>
              </a:xfrm>
            </p:grpSpPr>
            <p:sp>
              <p:nvSpPr>
                <p:cNvPr id="62" name="타원 61">
                  <a:extLst>
                    <a:ext uri="{FF2B5EF4-FFF2-40B4-BE49-F238E27FC236}">
                      <a16:creationId xmlns:a16="http://schemas.microsoft.com/office/drawing/2014/main" id="{FC6864E3-6B61-48F6-B3E8-49DB8E7735A5}"/>
                    </a:ext>
                  </a:extLst>
                </p:cNvPr>
                <p:cNvSpPr/>
                <p:nvPr/>
              </p:nvSpPr>
              <p:spPr>
                <a:xfrm>
                  <a:off x="1711204" y="1818039"/>
                  <a:ext cx="475488" cy="47548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77C272D1-D448-4B82-806C-8AEBD2B2683F}"/>
                    </a:ext>
                  </a:extLst>
                </p:cNvPr>
                <p:cNvSpPr/>
                <p:nvPr/>
              </p:nvSpPr>
              <p:spPr>
                <a:xfrm>
                  <a:off x="1690313" y="1857515"/>
                  <a:ext cx="517267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A-1</a:t>
                  </a:r>
                </a:p>
              </p:txBody>
            </p:sp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C202DB56-CDF4-4954-8DA7-CFD8FBDC8DDA}"/>
                  </a:ext>
                </a:extLst>
              </p:cNvPr>
              <p:cNvGrpSpPr/>
              <p:nvPr/>
            </p:nvGrpSpPr>
            <p:grpSpPr>
              <a:xfrm>
                <a:off x="2806423" y="1009558"/>
                <a:ext cx="475488" cy="475488"/>
                <a:chOff x="2340864" y="1389888"/>
                <a:chExt cx="475488" cy="475488"/>
              </a:xfrm>
            </p:grpSpPr>
            <p:sp>
              <p:nvSpPr>
                <p:cNvPr id="60" name="타원 59">
                  <a:extLst>
                    <a:ext uri="{FF2B5EF4-FFF2-40B4-BE49-F238E27FC236}">
                      <a16:creationId xmlns:a16="http://schemas.microsoft.com/office/drawing/2014/main" id="{9D8DEA4B-A7D9-4807-B0FE-22165E5A45A8}"/>
                    </a:ext>
                  </a:extLst>
                </p:cNvPr>
                <p:cNvSpPr/>
                <p:nvPr/>
              </p:nvSpPr>
              <p:spPr>
                <a:xfrm>
                  <a:off x="2340864" y="1389888"/>
                  <a:ext cx="475488" cy="47548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B19C2100-FD94-4AA6-8A70-08BD913F7472}"/>
                    </a:ext>
                  </a:extLst>
                </p:cNvPr>
                <p:cNvSpPr/>
                <p:nvPr/>
              </p:nvSpPr>
              <p:spPr>
                <a:xfrm>
                  <a:off x="2396789" y="1489133"/>
                  <a:ext cx="391570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A</a:t>
                  </a:r>
                </a:p>
              </p:txBody>
            </p:sp>
          </p:grp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4892E191-BA31-4A4A-825A-16619A2172F7}"/>
                  </a:ext>
                </a:extLst>
              </p:cNvPr>
              <p:cNvGrpSpPr/>
              <p:nvPr/>
            </p:nvGrpSpPr>
            <p:grpSpPr>
              <a:xfrm>
                <a:off x="1003815" y="2422142"/>
                <a:ext cx="642966" cy="475488"/>
                <a:chOff x="2652620" y="1808157"/>
                <a:chExt cx="642966" cy="475488"/>
              </a:xfrm>
            </p:grpSpPr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2407EA75-D5CF-4A8E-9B2A-22DE9F92DA07}"/>
                    </a:ext>
                  </a:extLst>
                </p:cNvPr>
                <p:cNvSpPr/>
                <p:nvPr/>
              </p:nvSpPr>
              <p:spPr>
                <a:xfrm>
                  <a:off x="2736358" y="1808157"/>
                  <a:ext cx="475488" cy="47548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2DAAE71B-83F8-4FC3-B31F-F321B1CFA24F}"/>
                    </a:ext>
                  </a:extLst>
                </p:cNvPr>
                <p:cNvSpPr/>
                <p:nvPr/>
              </p:nvSpPr>
              <p:spPr>
                <a:xfrm>
                  <a:off x="2652620" y="1839227"/>
                  <a:ext cx="642966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A-1-1</a:t>
                  </a:r>
                </a:p>
              </p:txBody>
            </p:sp>
          </p:grp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CEC4A327-640B-4E64-9231-9D773F69C48A}"/>
                  </a:ext>
                </a:extLst>
              </p:cNvPr>
              <p:cNvGrpSpPr/>
              <p:nvPr/>
            </p:nvGrpSpPr>
            <p:grpSpPr>
              <a:xfrm>
                <a:off x="1645752" y="2415869"/>
                <a:ext cx="642966" cy="475488"/>
                <a:chOff x="2652620" y="1808157"/>
                <a:chExt cx="642966" cy="475488"/>
              </a:xfrm>
            </p:grpSpPr>
            <p:sp>
              <p:nvSpPr>
                <p:cNvPr id="56" name="타원 55">
                  <a:extLst>
                    <a:ext uri="{FF2B5EF4-FFF2-40B4-BE49-F238E27FC236}">
                      <a16:creationId xmlns:a16="http://schemas.microsoft.com/office/drawing/2014/main" id="{396DF8A2-54A5-46BE-89A7-2ED6E6380290}"/>
                    </a:ext>
                  </a:extLst>
                </p:cNvPr>
                <p:cNvSpPr/>
                <p:nvPr/>
              </p:nvSpPr>
              <p:spPr>
                <a:xfrm>
                  <a:off x="2736358" y="1808157"/>
                  <a:ext cx="475488" cy="47548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57" name="직사각형 56">
                  <a:extLst>
                    <a:ext uri="{FF2B5EF4-FFF2-40B4-BE49-F238E27FC236}">
                      <a16:creationId xmlns:a16="http://schemas.microsoft.com/office/drawing/2014/main" id="{668867E1-FC27-43E9-992B-C881C1D72A94}"/>
                    </a:ext>
                  </a:extLst>
                </p:cNvPr>
                <p:cNvSpPr/>
                <p:nvPr/>
              </p:nvSpPr>
              <p:spPr>
                <a:xfrm>
                  <a:off x="2652620" y="1877788"/>
                  <a:ext cx="642966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A-1-2</a:t>
                  </a: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3B3EC3EC-5E3E-478B-A5DA-93F41E176F86}"/>
                  </a:ext>
                </a:extLst>
              </p:cNvPr>
              <p:cNvGrpSpPr/>
              <p:nvPr/>
            </p:nvGrpSpPr>
            <p:grpSpPr>
              <a:xfrm>
                <a:off x="2247197" y="2415868"/>
                <a:ext cx="642966" cy="475488"/>
                <a:chOff x="2652620" y="1808157"/>
                <a:chExt cx="642966" cy="475488"/>
              </a:xfrm>
            </p:grpSpPr>
            <p:sp>
              <p:nvSpPr>
                <p:cNvPr id="54" name="타원 53">
                  <a:extLst>
                    <a:ext uri="{FF2B5EF4-FFF2-40B4-BE49-F238E27FC236}">
                      <a16:creationId xmlns:a16="http://schemas.microsoft.com/office/drawing/2014/main" id="{9C9AF509-4F60-49E3-B7ED-43D6E7F16503}"/>
                    </a:ext>
                  </a:extLst>
                </p:cNvPr>
                <p:cNvSpPr/>
                <p:nvPr/>
              </p:nvSpPr>
              <p:spPr>
                <a:xfrm>
                  <a:off x="2736358" y="1808157"/>
                  <a:ext cx="475488" cy="47548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55" name="직사각형 54">
                  <a:extLst>
                    <a:ext uri="{FF2B5EF4-FFF2-40B4-BE49-F238E27FC236}">
                      <a16:creationId xmlns:a16="http://schemas.microsoft.com/office/drawing/2014/main" id="{8573C28F-9900-4AD7-804B-A80583909C3E}"/>
                    </a:ext>
                  </a:extLst>
                </p:cNvPr>
                <p:cNvSpPr/>
                <p:nvPr/>
              </p:nvSpPr>
              <p:spPr>
                <a:xfrm>
                  <a:off x="2652620" y="1877788"/>
                  <a:ext cx="642966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A-1-3</a:t>
                  </a:r>
                </a:p>
              </p:txBody>
            </p: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772505AC-98BB-43E4-9925-36C8F264BC2F}"/>
                  </a:ext>
                </a:extLst>
              </p:cNvPr>
              <p:cNvGrpSpPr/>
              <p:nvPr/>
            </p:nvGrpSpPr>
            <p:grpSpPr>
              <a:xfrm>
                <a:off x="3512390" y="2415867"/>
                <a:ext cx="642966" cy="475488"/>
                <a:chOff x="2639920" y="1808157"/>
                <a:chExt cx="642966" cy="475488"/>
              </a:xfrm>
            </p:grpSpPr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0D7D612F-C583-4A60-8298-1AD37AFE854A}"/>
                    </a:ext>
                  </a:extLst>
                </p:cNvPr>
                <p:cNvSpPr/>
                <p:nvPr/>
              </p:nvSpPr>
              <p:spPr>
                <a:xfrm>
                  <a:off x="2723658" y="1808157"/>
                  <a:ext cx="475488" cy="47548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53" name="직사각형 52">
                  <a:extLst>
                    <a:ext uri="{FF2B5EF4-FFF2-40B4-BE49-F238E27FC236}">
                      <a16:creationId xmlns:a16="http://schemas.microsoft.com/office/drawing/2014/main" id="{55372140-7234-46B5-A4D7-42961E7F2DE5}"/>
                    </a:ext>
                  </a:extLst>
                </p:cNvPr>
                <p:cNvSpPr/>
                <p:nvPr/>
              </p:nvSpPr>
              <p:spPr>
                <a:xfrm>
                  <a:off x="2639920" y="1877788"/>
                  <a:ext cx="642966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A-2-1</a:t>
                  </a:r>
                </a:p>
              </p:txBody>
            </p:sp>
          </p:grpSp>
          <p:cxnSp>
            <p:nvCxnSpPr>
              <p:cNvPr id="40" name="직선 연결선 39">
                <a:extLst>
                  <a:ext uri="{FF2B5EF4-FFF2-40B4-BE49-F238E27FC236}">
                    <a16:creationId xmlns:a16="http://schemas.microsoft.com/office/drawing/2014/main" id="{DE9BAAC3-EF0C-47FA-8569-3915AE0EE4B2}"/>
                  </a:ext>
                </a:extLst>
              </p:cNvPr>
              <p:cNvCxnSpPr>
                <a:stCxn id="62" idx="4"/>
                <a:endCxn id="58" idx="0"/>
              </p:cNvCxnSpPr>
              <p:nvPr/>
            </p:nvCxnSpPr>
            <p:spPr>
              <a:xfrm flipH="1">
                <a:off x="1325297" y="2155027"/>
                <a:ext cx="704916" cy="26711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FA4E611C-CF45-4354-87EE-A82DB028BC2C}"/>
                  </a:ext>
                </a:extLst>
              </p:cNvPr>
              <p:cNvCxnSpPr>
                <a:cxnSpLocks/>
                <a:stCxn id="62" idx="4"/>
                <a:endCxn id="56" idx="0"/>
              </p:cNvCxnSpPr>
              <p:nvPr/>
            </p:nvCxnSpPr>
            <p:spPr>
              <a:xfrm flipH="1">
                <a:off x="1967234" y="2155027"/>
                <a:ext cx="62979" cy="26084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>
                <a:extLst>
                  <a:ext uri="{FF2B5EF4-FFF2-40B4-BE49-F238E27FC236}">
                    <a16:creationId xmlns:a16="http://schemas.microsoft.com/office/drawing/2014/main" id="{59E2B056-6569-46A8-90A7-255514A5920D}"/>
                  </a:ext>
                </a:extLst>
              </p:cNvPr>
              <p:cNvCxnSpPr>
                <a:cxnSpLocks/>
                <a:stCxn id="62" idx="4"/>
                <a:endCxn id="54" idx="0"/>
              </p:cNvCxnSpPr>
              <p:nvPr/>
            </p:nvCxnSpPr>
            <p:spPr>
              <a:xfrm>
                <a:off x="2030213" y="2155027"/>
                <a:ext cx="538466" cy="26084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>
                <a:extLst>
                  <a:ext uri="{FF2B5EF4-FFF2-40B4-BE49-F238E27FC236}">
                    <a16:creationId xmlns:a16="http://schemas.microsoft.com/office/drawing/2014/main" id="{625B8E83-EFA1-415D-9B81-E936BB3FDFFF}"/>
                  </a:ext>
                </a:extLst>
              </p:cNvPr>
              <p:cNvCxnSpPr>
                <a:cxnSpLocks/>
                <a:stCxn id="60" idx="4"/>
                <a:endCxn id="62" idx="0"/>
              </p:cNvCxnSpPr>
              <p:nvPr/>
            </p:nvCxnSpPr>
            <p:spPr>
              <a:xfrm flipH="1">
                <a:off x="2030213" y="1485046"/>
                <a:ext cx="1013954" cy="19449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>
                <a:extLst>
                  <a:ext uri="{FF2B5EF4-FFF2-40B4-BE49-F238E27FC236}">
                    <a16:creationId xmlns:a16="http://schemas.microsoft.com/office/drawing/2014/main" id="{6835CECE-604D-4DF5-9078-2A8FD6250DED}"/>
                  </a:ext>
                </a:extLst>
              </p:cNvPr>
              <p:cNvCxnSpPr>
                <a:cxnSpLocks/>
                <a:endCxn id="60" idx="4"/>
              </p:cNvCxnSpPr>
              <p:nvPr/>
            </p:nvCxnSpPr>
            <p:spPr>
              <a:xfrm flipH="1" flipV="1">
                <a:off x="3044167" y="1485046"/>
                <a:ext cx="802407" cy="33924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FF4E3F9C-02F3-4805-B750-5D65CAA16FB8}"/>
                  </a:ext>
                </a:extLst>
              </p:cNvPr>
              <p:cNvCxnSpPr>
                <a:cxnSpLocks/>
                <a:stCxn id="48" idx="4"/>
                <a:endCxn id="52" idx="0"/>
              </p:cNvCxnSpPr>
              <p:nvPr/>
            </p:nvCxnSpPr>
            <p:spPr>
              <a:xfrm>
                <a:off x="3827701" y="2204533"/>
                <a:ext cx="6171" cy="21133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6227E89B-7026-4BBA-95D3-C3D4F2E92AC9}"/>
                  </a:ext>
                </a:extLst>
              </p:cNvPr>
              <p:cNvGrpSpPr/>
              <p:nvPr/>
            </p:nvGrpSpPr>
            <p:grpSpPr>
              <a:xfrm>
                <a:off x="2787550" y="1009558"/>
                <a:ext cx="475488" cy="475488"/>
                <a:chOff x="2340864" y="1389888"/>
                <a:chExt cx="475488" cy="475488"/>
              </a:xfrm>
            </p:grpSpPr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20F22C58-8FE3-4D62-9E2C-99C37FEEDFA7}"/>
                    </a:ext>
                  </a:extLst>
                </p:cNvPr>
                <p:cNvSpPr/>
                <p:nvPr/>
              </p:nvSpPr>
              <p:spPr>
                <a:xfrm>
                  <a:off x="2340864" y="1389888"/>
                  <a:ext cx="475488" cy="47548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51" name="직사각형 50">
                  <a:extLst>
                    <a:ext uri="{FF2B5EF4-FFF2-40B4-BE49-F238E27FC236}">
                      <a16:creationId xmlns:a16="http://schemas.microsoft.com/office/drawing/2014/main" id="{E41ED62B-04EA-486F-BC98-E20A1DC6DAC9}"/>
                    </a:ext>
                  </a:extLst>
                </p:cNvPr>
                <p:cNvSpPr/>
                <p:nvPr/>
              </p:nvSpPr>
              <p:spPr>
                <a:xfrm>
                  <a:off x="2396789" y="1459519"/>
                  <a:ext cx="391570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A</a:t>
                  </a:r>
                </a:p>
              </p:txBody>
            </p: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03D42BF1-29F0-4D69-9457-401F42C68D56}"/>
                  </a:ext>
                </a:extLst>
              </p:cNvPr>
              <p:cNvGrpSpPr/>
              <p:nvPr/>
            </p:nvGrpSpPr>
            <p:grpSpPr>
              <a:xfrm>
                <a:off x="3569066" y="1729045"/>
                <a:ext cx="517267" cy="475488"/>
                <a:chOff x="2715467" y="1966907"/>
                <a:chExt cx="517267" cy="475488"/>
              </a:xfrm>
            </p:grpSpPr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1B9A91D7-1D6F-492B-B6EF-3BC2E6BA6DA1}"/>
                    </a:ext>
                  </a:extLst>
                </p:cNvPr>
                <p:cNvSpPr/>
                <p:nvPr/>
              </p:nvSpPr>
              <p:spPr>
                <a:xfrm>
                  <a:off x="2736357" y="1966907"/>
                  <a:ext cx="475488" cy="47548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EB9542FB-7043-41E9-BFEE-3275FC5CBB49}"/>
                    </a:ext>
                  </a:extLst>
                </p:cNvPr>
                <p:cNvSpPr/>
                <p:nvPr/>
              </p:nvSpPr>
              <p:spPr>
                <a:xfrm>
                  <a:off x="2715467" y="2006925"/>
                  <a:ext cx="517267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A-2</a:t>
                  </a: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71E7EE9-8697-4AE0-ADCF-60E51C3D6BEC}"/>
                </a:ext>
              </a:extLst>
            </p:cNvPr>
            <p:cNvGrpSpPr/>
            <p:nvPr/>
          </p:nvGrpSpPr>
          <p:grpSpPr>
            <a:xfrm>
              <a:off x="5051239" y="2103970"/>
              <a:ext cx="2210378" cy="1887923"/>
              <a:chOff x="6080295" y="995811"/>
              <a:chExt cx="2210378" cy="1887923"/>
            </a:xfrm>
          </p:grpSpPr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33DE7C4F-9144-440E-9BF3-CB4E98B7C0B6}"/>
                  </a:ext>
                </a:extLst>
              </p:cNvPr>
              <p:cNvCxnSpPr>
                <a:cxnSpLocks/>
                <a:stCxn id="27" idx="0"/>
                <a:endCxn id="29" idx="4"/>
              </p:cNvCxnSpPr>
              <p:nvPr/>
            </p:nvCxnSpPr>
            <p:spPr>
              <a:xfrm flipH="1" flipV="1">
                <a:off x="7225150" y="1471299"/>
                <a:ext cx="802406" cy="24091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DDC3EB74-4C0C-44CA-A099-50E836C43D93}"/>
                  </a:ext>
                </a:extLst>
              </p:cNvPr>
              <p:cNvGrpSpPr/>
              <p:nvPr/>
            </p:nvGrpSpPr>
            <p:grpSpPr>
              <a:xfrm>
                <a:off x="6143143" y="1715298"/>
                <a:ext cx="500942" cy="475488"/>
                <a:chOff x="2509730" y="1953043"/>
                <a:chExt cx="500942" cy="475488"/>
              </a:xfrm>
            </p:grpSpPr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47F4C171-863D-4C54-8FBF-3D8D9B9189EF}"/>
                    </a:ext>
                  </a:extLst>
                </p:cNvPr>
                <p:cNvSpPr/>
                <p:nvPr/>
              </p:nvSpPr>
              <p:spPr>
                <a:xfrm>
                  <a:off x="2522459" y="1953043"/>
                  <a:ext cx="475488" cy="475488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478EE6D0-8638-4F6C-AB92-C1EA5A4EAD42}"/>
                    </a:ext>
                  </a:extLst>
                </p:cNvPr>
                <p:cNvSpPr/>
                <p:nvPr/>
              </p:nvSpPr>
              <p:spPr>
                <a:xfrm>
                  <a:off x="2509730" y="1987431"/>
                  <a:ext cx="500942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B-1</a:t>
                  </a:r>
                </a:p>
              </p:txBody>
            </p: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7BA948AD-32AB-4801-B124-EDE38F88BBC5}"/>
                  </a:ext>
                </a:extLst>
              </p:cNvPr>
              <p:cNvGrpSpPr/>
              <p:nvPr/>
            </p:nvGrpSpPr>
            <p:grpSpPr>
              <a:xfrm>
                <a:off x="6987406" y="995811"/>
                <a:ext cx="475488" cy="475488"/>
                <a:chOff x="2969699" y="1475386"/>
                <a:chExt cx="475488" cy="475488"/>
              </a:xfrm>
            </p:grpSpPr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58E194FA-70BD-4AB3-9015-3AE8788BBD40}"/>
                    </a:ext>
                  </a:extLst>
                </p:cNvPr>
                <p:cNvSpPr/>
                <p:nvPr/>
              </p:nvSpPr>
              <p:spPr>
                <a:xfrm>
                  <a:off x="2969699" y="1475386"/>
                  <a:ext cx="475488" cy="475488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30" name="직사각형 29">
                  <a:extLst>
                    <a:ext uri="{FF2B5EF4-FFF2-40B4-BE49-F238E27FC236}">
                      <a16:creationId xmlns:a16="http://schemas.microsoft.com/office/drawing/2014/main" id="{7288293B-206B-4BCF-B360-B268DCC962F2}"/>
                    </a:ext>
                  </a:extLst>
                </p:cNvPr>
                <p:cNvSpPr/>
                <p:nvPr/>
              </p:nvSpPr>
              <p:spPr>
                <a:xfrm>
                  <a:off x="3019822" y="1524314"/>
                  <a:ext cx="375245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B</a:t>
                  </a: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F9596301-6A0B-4FBB-993D-C4025E64B79E}"/>
                  </a:ext>
                </a:extLst>
              </p:cNvPr>
              <p:cNvGrpSpPr/>
              <p:nvPr/>
            </p:nvGrpSpPr>
            <p:grpSpPr>
              <a:xfrm>
                <a:off x="7789730" y="1712217"/>
                <a:ext cx="500943" cy="475488"/>
                <a:chOff x="3365110" y="2049324"/>
                <a:chExt cx="500943" cy="475488"/>
              </a:xfrm>
            </p:grpSpPr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2C9CF43D-602C-4A8E-BAE9-0D22018D749E}"/>
                    </a:ext>
                  </a:extLst>
                </p:cNvPr>
                <p:cNvSpPr/>
                <p:nvPr/>
              </p:nvSpPr>
              <p:spPr>
                <a:xfrm>
                  <a:off x="3365192" y="2049324"/>
                  <a:ext cx="475488" cy="475488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4D526E85-2639-409C-A977-9D57EF98A0EB}"/>
                    </a:ext>
                  </a:extLst>
                </p:cNvPr>
                <p:cNvSpPr/>
                <p:nvPr/>
              </p:nvSpPr>
              <p:spPr>
                <a:xfrm>
                  <a:off x="3365110" y="2098302"/>
                  <a:ext cx="500943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B-2</a:t>
                  </a:r>
                </a:p>
              </p:txBody>
            </p:sp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322EA6E7-826C-4FBC-8BB8-81BE870F49CF}"/>
                  </a:ext>
                </a:extLst>
              </p:cNvPr>
              <p:cNvGrpSpPr/>
              <p:nvPr/>
            </p:nvGrpSpPr>
            <p:grpSpPr>
              <a:xfrm>
                <a:off x="6080295" y="2408246"/>
                <a:ext cx="626640" cy="475488"/>
                <a:chOff x="3470021" y="1800536"/>
                <a:chExt cx="626640" cy="475488"/>
              </a:xfrm>
            </p:grpSpPr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21493AA1-88B5-46EE-9447-E2694FFA388A}"/>
                    </a:ext>
                  </a:extLst>
                </p:cNvPr>
                <p:cNvSpPr/>
                <p:nvPr/>
              </p:nvSpPr>
              <p:spPr>
                <a:xfrm>
                  <a:off x="3547615" y="1800536"/>
                  <a:ext cx="475488" cy="475488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00">
                    <a:solidFill>
                      <a:schemeClr val="tx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8E7613F7-CFF3-4376-BC3E-998AE9E7FFDF}"/>
                    </a:ext>
                  </a:extLst>
                </p:cNvPr>
                <p:cNvSpPr/>
                <p:nvPr/>
              </p:nvSpPr>
              <p:spPr>
                <a:xfrm>
                  <a:off x="3470021" y="1845501"/>
                  <a:ext cx="626640" cy="373665"/>
                </a:xfrm>
                <a:prstGeom prst="rect">
                  <a:avLst/>
                </a:prstGeom>
                <a:noFill/>
              </p:spPr>
              <p:txBody>
                <a:bodyPr wrap="none" lIns="144357" tIns="72179" rIns="144357" bIns="72179">
                  <a:spAutoFit/>
                </a:bodyPr>
                <a:lstStyle/>
                <a:p>
                  <a:pPr algn="ctr"/>
                  <a:r>
                    <a:rPr lang="en-US" altLang="ko-KR" sz="1000" b="1"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B-1-1</a:t>
                  </a:r>
                </a:p>
              </p:txBody>
            </p:sp>
          </p:grp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8CC142C0-B872-4C56-BF91-A50190C44330}"/>
                  </a:ext>
                </a:extLst>
              </p:cNvPr>
              <p:cNvCxnSpPr>
                <a:stCxn id="31" idx="4"/>
                <a:endCxn id="24" idx="0"/>
              </p:cNvCxnSpPr>
              <p:nvPr/>
            </p:nvCxnSpPr>
            <p:spPr>
              <a:xfrm>
                <a:off x="6393617" y="2190786"/>
                <a:ext cx="2015" cy="21746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9944526D-91A6-4F7B-AC78-FBC9624257A4}"/>
                  </a:ext>
                </a:extLst>
              </p:cNvPr>
              <p:cNvCxnSpPr>
                <a:cxnSpLocks/>
                <a:stCxn id="29" idx="4"/>
                <a:endCxn id="31" idx="0"/>
              </p:cNvCxnSpPr>
              <p:nvPr/>
            </p:nvCxnSpPr>
            <p:spPr>
              <a:xfrm flipH="1">
                <a:off x="6393616" y="1471299"/>
                <a:ext cx="831534" cy="24399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6A823D6-4C68-41C9-9164-FD55C4C09B8A}"/>
                </a:ext>
              </a:extLst>
            </p:cNvPr>
            <p:cNvSpPr/>
            <p:nvPr/>
          </p:nvSpPr>
          <p:spPr>
            <a:xfrm>
              <a:off x="1206405" y="4236780"/>
              <a:ext cx="475488" cy="47548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8BA1A5B-1403-4CC9-BC82-B6038FD130DB}"/>
                </a:ext>
              </a:extLst>
            </p:cNvPr>
            <p:cNvSpPr/>
            <p:nvPr/>
          </p:nvSpPr>
          <p:spPr>
            <a:xfrm>
              <a:off x="1024529" y="4306411"/>
              <a:ext cx="860452" cy="376243"/>
            </a:xfrm>
            <a:prstGeom prst="rect">
              <a:avLst/>
            </a:prstGeom>
            <a:noFill/>
          </p:spPr>
          <p:txBody>
            <a:bodyPr wrap="square" lIns="144357" tIns="72179" rIns="144357" bIns="72179">
              <a:spAutoFit/>
            </a:bodyPr>
            <a:lstStyle/>
            <a:p>
              <a:pPr algn="ctr"/>
              <a:r>
                <a:rPr lang="en-US" altLang="ko-KR" sz="1000" b="1">
                  <a:latin typeface="나눔고딕" panose="020D0604000000000000" pitchFamily="50" charset="-127"/>
                  <a:ea typeface="나눔고딕" panose="020D0604000000000000" pitchFamily="50" charset="-127"/>
                </a:rPr>
                <a:t>A-1-1-1</a:t>
              </a: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AB47ED27-AB4C-4D47-BB60-0DED41D29959}"/>
                </a:ext>
              </a:extLst>
            </p:cNvPr>
            <p:cNvCxnSpPr>
              <a:cxnSpLocks/>
              <a:stCxn id="58" idx="4"/>
              <a:endCxn id="13" idx="0"/>
            </p:cNvCxnSpPr>
            <p:nvPr/>
          </p:nvCxnSpPr>
          <p:spPr>
            <a:xfrm flipH="1">
              <a:off x="1444149" y="4005789"/>
              <a:ext cx="2761" cy="23099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BB2EF3D5-253B-4C43-9DE5-B68ABB9B5745}"/>
              </a:ext>
            </a:extLst>
          </p:cNvPr>
          <p:cNvSpPr/>
          <p:nvPr/>
        </p:nvSpPr>
        <p:spPr>
          <a:xfrm>
            <a:off x="171566" y="4412542"/>
            <a:ext cx="8712968" cy="2124454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8C8A15C2-0557-40BF-93D4-A8EDFDEC6B72}"/>
              </a:ext>
            </a:extLst>
          </p:cNvPr>
          <p:cNvSpPr/>
          <p:nvPr/>
        </p:nvSpPr>
        <p:spPr>
          <a:xfrm>
            <a:off x="361795" y="4492859"/>
            <a:ext cx="7930868" cy="260071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400" b="1" dirty="0" err="1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eleccar</a:t>
            </a:r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’ data set</a:t>
            </a:r>
          </a:p>
          <a:p>
            <a:r>
              <a:rPr lang="en-US" altLang="ko-KR" sz="8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   2016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년 알고리즘 과제 중 하나인 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dirty="0" err="1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eleccar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’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에서 가져옴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모든 코드는 해당 과제에서 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100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점을 맞은 코드이다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</a:p>
          <a:p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   A,B,C-T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는 서로 표절 하지 않은 코드로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학생들이 제출한 원본 소스 파일 이며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</a:p>
          <a:p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   A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B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로 부터 파생된 표절 코드는 직접 만들었다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ko-KR" altLang="en-US" dirty="0"/>
              <a:t>평균 크기는 </a:t>
            </a:r>
            <a:r>
              <a:rPr lang="en-US" altLang="ko-KR" dirty="0"/>
              <a:t>2.3kb</a:t>
            </a:r>
            <a:r>
              <a:rPr lang="ko-KR" altLang="en-US" dirty="0"/>
              <a:t>이며 가장 큰 소스 파일은 </a:t>
            </a:r>
            <a:r>
              <a:rPr lang="en-US" altLang="ko-KR" dirty="0"/>
              <a:t>2.9kb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en-US" altLang="ko-KR" sz="2400" b="1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600" b="1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B4FF02B-0D52-45BD-8AA9-9D4E6A779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687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7A3ADB85-14C2-43EE-BF2C-434BBA538267}"/>
              </a:ext>
            </a:extLst>
          </p:cNvPr>
          <p:cNvSpPr/>
          <p:nvPr/>
        </p:nvSpPr>
        <p:spPr>
          <a:xfrm>
            <a:off x="171566" y="4593020"/>
            <a:ext cx="8712968" cy="1943975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 평가 </a:t>
            </a:r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DATA SET</a:t>
            </a:r>
            <a:endParaRPr lang="ko-KR" altLang="en-US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8C8A15C2-0557-40BF-93D4-A8EDFDEC6B72}"/>
              </a:ext>
            </a:extLst>
          </p:cNvPr>
          <p:cNvSpPr/>
          <p:nvPr/>
        </p:nvSpPr>
        <p:spPr>
          <a:xfrm>
            <a:off x="361794" y="4703073"/>
            <a:ext cx="8374537" cy="141577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SOCO data set</a:t>
            </a:r>
          </a:p>
          <a:p>
            <a:r>
              <a:rPr lang="en-US" altLang="ko-KR" sz="8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</a:p>
          <a:p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멕시코의 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MAX(Metropolitan Autonomous University)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에서 </a:t>
            </a:r>
            <a:endParaRPr lang="en-US" altLang="ko-KR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만든 검증된 소스 코드 표절 데이터로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C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C++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코드 이다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   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하나의 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DATA SET</a:t>
            </a:r>
            <a:r>
              <a:rPr lang="ko-KR" altLang="en-US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은 같은 주제의 코드가 아닌 다른 수행을 하는 코드로 구성 된다</a:t>
            </a:r>
            <a:r>
              <a:rPr lang="en-US" altLang="ko-KR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7C13254-A70B-48E9-A3F3-D905E81D5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350" y="2481123"/>
            <a:ext cx="2057400" cy="117157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8FD3D35-8CFB-4A3D-9F0E-99A5994D8C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24"/>
          <a:stretch/>
        </p:blipFill>
        <p:spPr>
          <a:xfrm>
            <a:off x="2007553" y="3736859"/>
            <a:ext cx="5040993" cy="50482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CDE5E9-04B2-4936-83A0-4D058575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659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A720E34-51D6-471A-9DEC-AE6228ACA8C4}"/>
              </a:ext>
            </a:extLst>
          </p:cNvPr>
          <p:cNvSpPr/>
          <p:nvPr/>
        </p:nvSpPr>
        <p:spPr>
          <a:xfrm>
            <a:off x="171566" y="1522712"/>
            <a:ext cx="8712968" cy="5033554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 평가 </a:t>
            </a:r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표절 수법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2EFEE4D-E6ED-464F-A977-060ACFCFA9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6200233"/>
              </p:ext>
            </p:extLst>
          </p:nvPr>
        </p:nvGraphicFramePr>
        <p:xfrm>
          <a:off x="1106949" y="1757132"/>
          <a:ext cx="6940552" cy="3520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971">
                  <a:extLst>
                    <a:ext uri="{9D8B030D-6E8A-4147-A177-3AD203B41FA5}">
                      <a16:colId xmlns:a16="http://schemas.microsoft.com/office/drawing/2014/main" val="2368433955"/>
                    </a:ext>
                  </a:extLst>
                </a:gridCol>
                <a:gridCol w="2335381">
                  <a:extLst>
                    <a:ext uri="{9D8B030D-6E8A-4147-A177-3AD203B41FA5}">
                      <a16:colId xmlns:a16="http://schemas.microsoft.com/office/drawing/2014/main" val="1367052673"/>
                    </a:ext>
                  </a:extLst>
                </a:gridCol>
                <a:gridCol w="1300400">
                  <a:extLst>
                    <a:ext uri="{9D8B030D-6E8A-4147-A177-3AD203B41FA5}">
                      <a16:colId xmlns:a16="http://schemas.microsoft.com/office/drawing/2014/main" val="399347379"/>
                    </a:ext>
                  </a:extLst>
                </a:gridCol>
                <a:gridCol w="1300400">
                  <a:extLst>
                    <a:ext uri="{9D8B030D-6E8A-4147-A177-3AD203B41FA5}">
                      <a16:colId xmlns:a16="http://schemas.microsoft.com/office/drawing/2014/main" val="3721967259"/>
                    </a:ext>
                  </a:extLst>
                </a:gridCol>
                <a:gridCol w="1300400">
                  <a:extLst>
                    <a:ext uri="{9D8B030D-6E8A-4147-A177-3AD203B41FA5}">
                      <a16:colId xmlns:a16="http://schemas.microsoft.com/office/drawing/2014/main" val="34706660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No.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공격 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800" b="0" dirty="0" err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Jplag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Moss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걸리면 </a:t>
                      </a:r>
                      <a:r>
                        <a:rPr lang="en-US" altLang="ko-KR" sz="1800" b="0" dirty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0515186"/>
                  </a:ext>
                </a:extLst>
              </a:tr>
              <a:tr h="3878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A1</a:t>
                      </a:r>
                      <a:endParaRPr lang="ko-KR" altLang="en-US" sz="16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○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○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4214366"/>
                  </a:ext>
                </a:extLst>
              </a:tr>
              <a:tr h="3878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A2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변수 선언 </a:t>
                      </a:r>
                      <a:r>
                        <a:rPr lang="ko-KR" altLang="en-US" sz="160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위치 변경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×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7614280"/>
                  </a:ext>
                </a:extLst>
              </a:tr>
              <a:tr h="3878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A3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무의미한 연산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×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×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×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0735694"/>
                  </a:ext>
                </a:extLst>
              </a:tr>
              <a:tr h="3878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A4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unreachable </a:t>
                      </a: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함수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×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×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○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1689065"/>
                  </a:ext>
                </a:extLst>
              </a:tr>
              <a:tr h="3878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A5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함수 쪼개기</a:t>
                      </a: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 </a:t>
                      </a: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결합하기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○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0982703"/>
                  </a:ext>
                </a:extLst>
              </a:tr>
              <a:tr h="38786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A6</a:t>
                      </a:r>
                      <a:endParaRPr lang="ko-KR" altLang="en-US" sz="160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60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동일 연산 바꾸기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×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×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×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062204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7708C983-0CDE-4525-A23E-746A4B1E43B3}"/>
              </a:ext>
            </a:extLst>
          </p:cNvPr>
          <p:cNvSpPr/>
          <p:nvPr/>
        </p:nvSpPr>
        <p:spPr>
          <a:xfrm>
            <a:off x="5971201" y="5277572"/>
            <a:ext cx="225839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914400" latinLnBrk="1">
              <a:lnSpc>
                <a:spcPct val="150000"/>
              </a:lnSpc>
              <a:defRPr/>
            </a:pPr>
            <a:r>
              <a:rPr lang="ko-KR" altLang="en-US" sz="1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○ 표절 수법에 속지 않음</a:t>
            </a:r>
            <a:r>
              <a:rPr lang="en-US" altLang="ko-KR" sz="1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</a:p>
          <a:p>
            <a:pPr lvl="0" algn="r" defTabSz="914400" latinLnBrk="1">
              <a:lnSpc>
                <a:spcPct val="150000"/>
              </a:lnSpc>
              <a:defRPr/>
            </a:pPr>
            <a:r>
              <a:rPr lang="ko-KR" altLang="en-US" sz="1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△ 보통</a:t>
            </a:r>
            <a:r>
              <a:rPr lang="en-US" altLang="ko-KR" sz="1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</a:t>
            </a:r>
          </a:p>
          <a:p>
            <a:pPr lvl="0" algn="r" defTabSz="914400" latinLnBrk="1">
              <a:lnSpc>
                <a:spcPct val="150000"/>
              </a:lnSpc>
              <a:defRPr/>
            </a:pPr>
            <a:r>
              <a:rPr lang="en-US" altLang="ko-KR" sz="1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× </a:t>
            </a:r>
            <a:r>
              <a:rPr lang="ko-KR" altLang="en-US" sz="1400" dirty="0">
                <a:solidFill>
                  <a:schemeClr val="dk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표절 수법에 속음</a:t>
            </a:r>
            <a:endParaRPr lang="en-US" altLang="ko-KR" sz="140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 defTabSz="914400" latinLnBrk="1">
              <a:lnSpc>
                <a:spcPct val="150000"/>
              </a:lnSpc>
              <a:defRPr/>
            </a:pPr>
            <a:endParaRPr lang="ko-KR" altLang="en-US" sz="140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A38A3E-D75F-4ED3-A65C-21CB4E709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F1005A-91CC-491E-9781-BD44B881CA02}"/>
              </a:ext>
            </a:extLst>
          </p:cNvPr>
          <p:cNvSpPr/>
          <p:nvPr/>
        </p:nvSpPr>
        <p:spPr>
          <a:xfrm>
            <a:off x="998596" y="3829285"/>
            <a:ext cx="7157258" cy="95292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3012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 평가 </a:t>
            </a:r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정답률</a:t>
            </a:r>
            <a:endParaRPr lang="ko-KR" altLang="en-US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E6B212B-E365-48CB-AA90-20866D22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17</a:t>
            </a:fld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7316825D-B673-4E88-AA47-D4D98B9949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1724502"/>
              </p:ext>
            </p:extLst>
          </p:nvPr>
        </p:nvGraphicFramePr>
        <p:xfrm>
          <a:off x="647822" y="1885729"/>
          <a:ext cx="7848355" cy="2346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02676">
                  <a:extLst>
                    <a:ext uri="{9D8B030D-6E8A-4147-A177-3AD203B41FA5}">
                      <a16:colId xmlns:a16="http://schemas.microsoft.com/office/drawing/2014/main" val="4132241270"/>
                    </a:ext>
                  </a:extLst>
                </a:gridCol>
                <a:gridCol w="1403611">
                  <a:extLst>
                    <a:ext uri="{9D8B030D-6E8A-4147-A177-3AD203B41FA5}">
                      <a16:colId xmlns:a16="http://schemas.microsoft.com/office/drawing/2014/main" val="454721479"/>
                    </a:ext>
                  </a:extLst>
                </a:gridCol>
                <a:gridCol w="1403611">
                  <a:extLst>
                    <a:ext uri="{9D8B030D-6E8A-4147-A177-3AD203B41FA5}">
                      <a16:colId xmlns:a16="http://schemas.microsoft.com/office/drawing/2014/main" val="4235014408"/>
                    </a:ext>
                  </a:extLst>
                </a:gridCol>
                <a:gridCol w="1403611">
                  <a:extLst>
                    <a:ext uri="{9D8B030D-6E8A-4147-A177-3AD203B41FA5}">
                      <a16:colId xmlns:a16="http://schemas.microsoft.com/office/drawing/2014/main" val="1475950706"/>
                    </a:ext>
                  </a:extLst>
                </a:gridCol>
                <a:gridCol w="1934846">
                  <a:extLst>
                    <a:ext uri="{9D8B030D-6E8A-4147-A177-3AD203B41FA5}">
                      <a16:colId xmlns:a16="http://schemas.microsoft.com/office/drawing/2014/main" val="2743360351"/>
                    </a:ext>
                  </a:extLst>
                </a:gridCol>
              </a:tblGrid>
              <a:tr h="188422">
                <a:tc>
                  <a:txBody>
                    <a:bodyPr/>
                    <a:lstStyle/>
                    <a:p>
                      <a:pPr latinLnBrk="1"/>
                      <a:endParaRPr lang="ko-KR" altLang="en-US" sz="20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Jplag</a:t>
                      </a:r>
                      <a:endParaRPr lang="ko-KR" altLang="en-US" sz="18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Moss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걸리면 </a:t>
                      </a:r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적응적 정렬 가중치 </a:t>
                      </a:r>
                      <a:endParaRPr lang="en-US" altLang="ko-KR" sz="14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미적용</a:t>
                      </a:r>
                    </a:p>
                  </a:txBody>
                  <a:tcP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3829271"/>
                  </a:ext>
                </a:extLst>
              </a:tr>
              <a:tr h="1884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Eleccar (30</a:t>
                      </a:r>
                      <a:r>
                        <a:rPr lang="ko-KR" altLang="en-US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</a:t>
                      </a:r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*)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90%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70%</a:t>
                      </a:r>
                      <a:endParaRPr lang="ko-KR" altLang="en-US" sz="18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</a:p>
                  </a:txBody>
                  <a:tcP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70271411"/>
                  </a:ext>
                </a:extLst>
              </a:tr>
              <a:tr h="1884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Food   (18</a:t>
                      </a:r>
                      <a:r>
                        <a:rPr lang="ko-KR" altLang="en-US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</a:t>
                      </a:r>
                      <a:r>
                        <a:rPr lang="en-US" altLang="ko-KR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18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94%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88%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  <a:endParaRPr lang="ko-KR" altLang="en-US" sz="18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3444156"/>
                  </a:ext>
                </a:extLst>
              </a:tr>
              <a:tr h="1884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Soco1 (36</a:t>
                      </a:r>
                      <a:r>
                        <a:rPr lang="ko-KR" altLang="en-US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</a:t>
                      </a:r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41%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58%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83%</a:t>
                      </a:r>
                      <a:endParaRPr lang="ko-KR" altLang="en-US" sz="18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75%</a:t>
                      </a:r>
                      <a:endParaRPr lang="ko-KR" altLang="en-US" sz="18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8188357"/>
                  </a:ext>
                </a:extLst>
              </a:tr>
              <a:tr h="1884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Soco2 (56</a:t>
                      </a:r>
                      <a:r>
                        <a:rPr lang="ko-KR" altLang="en-US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</a:t>
                      </a:r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71%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78%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71%</a:t>
                      </a:r>
                      <a:endParaRPr lang="ko-KR" altLang="en-US" sz="18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64%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374845"/>
                  </a:ext>
                </a:extLst>
              </a:tr>
              <a:tr h="1717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Soco3 (58</a:t>
                      </a:r>
                      <a:r>
                        <a:rPr lang="ko-KR" altLang="en-US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</a:t>
                      </a:r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89%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  <a:endParaRPr lang="ko-KR" altLang="en-US" sz="1800" b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  <a:endParaRPr lang="ko-KR" altLang="en-US" sz="18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  <a:endParaRPr lang="ko-KR" altLang="en-US" sz="1800" b="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4163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A6A023D-FDE6-40B8-93E7-0C836BEBC0AD}"/>
              </a:ext>
            </a:extLst>
          </p:cNvPr>
          <p:cNvSpPr/>
          <p:nvPr/>
        </p:nvSpPr>
        <p:spPr>
          <a:xfrm>
            <a:off x="6856238" y="4324609"/>
            <a:ext cx="15840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(*)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소스 코드 개수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7A16BA-0E44-4120-8D36-0AEB0E0C90B7}"/>
              </a:ext>
            </a:extLst>
          </p:cNvPr>
          <p:cNvSpPr/>
          <p:nvPr/>
        </p:nvSpPr>
        <p:spPr>
          <a:xfrm>
            <a:off x="171566" y="4891220"/>
            <a:ext cx="8712968" cy="1568795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130A72E-89A6-4FB0-B0CB-19BD22809802}"/>
              </a:ext>
            </a:extLst>
          </p:cNvPr>
          <p:cNvGrpSpPr/>
          <p:nvPr/>
        </p:nvGrpSpPr>
        <p:grpSpPr>
          <a:xfrm>
            <a:off x="2105828" y="5287780"/>
            <a:ext cx="3932074" cy="775673"/>
            <a:chOff x="119373" y="5129232"/>
            <a:chExt cx="3932074" cy="77567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73CF5EB-1BD4-40BC-A2B7-CB8042F2887F}"/>
                </a:ext>
              </a:extLst>
            </p:cNvPr>
            <p:cNvSpPr/>
            <p:nvPr/>
          </p:nvSpPr>
          <p:spPr>
            <a:xfrm>
              <a:off x="119373" y="5243185"/>
              <a:ext cx="1609736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ko-KR" altLang="en-US" sz="2800" b="1" dirty="0" err="1">
                  <a:ln w="0"/>
                  <a:latin typeface="나눔고딕" panose="020D0604000000000000" pitchFamily="50" charset="-127"/>
                  <a:ea typeface="나눔고딕" panose="020D0604000000000000" pitchFamily="50" charset="-127"/>
                </a:rPr>
                <a:t>정답률</a:t>
              </a:r>
              <a:r>
                <a:rPr lang="ko-KR" altLang="en-US" sz="2800" b="1" dirty="0">
                  <a:ln w="0"/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2800" b="1" dirty="0">
                  <a:ln w="0"/>
                  <a:latin typeface="나눔고딕" panose="020D0604000000000000" pitchFamily="50" charset="-127"/>
                  <a:ea typeface="나눔고딕" panose="020D0604000000000000" pitchFamily="50" charset="-127"/>
                </a:rPr>
                <a:t>= 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8DE417F-27EF-4E50-AE4E-7F5E7BEF41AF}"/>
                </a:ext>
              </a:extLst>
            </p:cNvPr>
            <p:cNvCxnSpPr>
              <a:cxnSpLocks/>
            </p:cNvCxnSpPr>
            <p:nvPr/>
          </p:nvCxnSpPr>
          <p:spPr>
            <a:xfrm>
              <a:off x="1729109" y="5515305"/>
              <a:ext cx="2322338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0E3C8F3-0B81-4298-9F72-AD593D26FF0E}"/>
                </a:ext>
              </a:extLst>
            </p:cNvPr>
            <p:cNvSpPr/>
            <p:nvPr/>
          </p:nvSpPr>
          <p:spPr>
            <a:xfrm>
              <a:off x="2004459" y="5504795"/>
              <a:ext cx="177163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ln w="0"/>
                  <a:latin typeface="나눔고딕" panose="020D0604000000000000" pitchFamily="50" charset="-127"/>
                  <a:ea typeface="나눔고딕" panose="020D0604000000000000" pitchFamily="50" charset="-127"/>
                </a:rPr>
                <a:t>총 </a:t>
              </a:r>
              <a:r>
                <a:rPr lang="ko-KR" altLang="en-US" sz="2000" dirty="0" err="1">
                  <a:ln w="0"/>
                  <a:latin typeface="나눔고딕" panose="020D0604000000000000" pitchFamily="50" charset="-127"/>
                  <a:ea typeface="나눔고딕" panose="020D0604000000000000" pitchFamily="50" charset="-127"/>
                </a:rPr>
                <a:t>표절쌍</a:t>
              </a:r>
              <a:r>
                <a:rPr lang="ko-KR" altLang="en-US" sz="2000" dirty="0">
                  <a:ln w="0"/>
                  <a:latin typeface="나눔고딕" panose="020D0604000000000000" pitchFamily="50" charset="-127"/>
                  <a:ea typeface="나눔고딕" panose="020D0604000000000000" pitchFamily="50" charset="-127"/>
                </a:rPr>
                <a:t> 개수</a:t>
              </a:r>
              <a:endParaRPr lang="en-US" altLang="ko-KR" sz="20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4DE581D-261B-4919-8998-8B3EC252A8A9}"/>
                </a:ext>
              </a:extLst>
            </p:cNvPr>
            <p:cNvSpPr/>
            <p:nvPr/>
          </p:nvSpPr>
          <p:spPr>
            <a:xfrm>
              <a:off x="1927505" y="5129232"/>
              <a:ext cx="201208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ln w="0"/>
                  <a:latin typeface="나눔고딕" panose="020D0604000000000000" pitchFamily="50" charset="-127"/>
                  <a:ea typeface="나눔고딕" panose="020D0604000000000000" pitchFamily="50" charset="-127"/>
                </a:rPr>
                <a:t>맞춘 </a:t>
              </a:r>
              <a:r>
                <a:rPr lang="ko-KR" altLang="en-US" sz="2000" dirty="0" err="1">
                  <a:ln w="0"/>
                  <a:latin typeface="나눔고딕" panose="020D0604000000000000" pitchFamily="50" charset="-127"/>
                  <a:ea typeface="나눔고딕" panose="020D0604000000000000" pitchFamily="50" charset="-127"/>
                </a:rPr>
                <a:t>표절쌍</a:t>
              </a:r>
              <a:r>
                <a:rPr lang="ko-KR" altLang="en-US" sz="2000" dirty="0">
                  <a:ln w="0"/>
                  <a:latin typeface="나눔고딕" panose="020D0604000000000000" pitchFamily="50" charset="-127"/>
                  <a:ea typeface="나눔고딕" panose="020D0604000000000000" pitchFamily="50" charset="-127"/>
                </a:rPr>
                <a:t> 개수</a:t>
              </a:r>
              <a:endParaRPr lang="en-US" altLang="ko-KR" sz="20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111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E2EE1A4D-EEF7-43C5-B7E7-49686D124AF8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향후 계획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C5D9A62-1B95-47F7-974A-FB5097D13D51}"/>
              </a:ext>
            </a:extLst>
          </p:cNvPr>
          <p:cNvSpPr/>
          <p:nvPr/>
        </p:nvSpPr>
        <p:spPr>
          <a:xfrm>
            <a:off x="171566" y="1522712"/>
            <a:ext cx="8712968" cy="5033554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91707DC-EF54-4F24-BB5B-E936F009D851}"/>
              </a:ext>
            </a:extLst>
          </p:cNvPr>
          <p:cNvSpPr/>
          <p:nvPr/>
        </p:nvSpPr>
        <p:spPr>
          <a:xfrm>
            <a:off x="283417" y="1669181"/>
            <a:ext cx="5984331" cy="304698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Java</a:t>
            </a:r>
            <a:r>
              <a:rPr lang="ko-KR" altLang="en-US" sz="24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sz="24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Python </a:t>
            </a:r>
            <a:r>
              <a:rPr lang="ko-KR" altLang="en-US" sz="24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언어 지원</a:t>
            </a:r>
            <a:r>
              <a:rPr lang="en-US" altLang="ko-KR" sz="24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웹을 통한 코드 내의 표절 의심 구역 시각화</a:t>
            </a:r>
            <a:endParaRPr lang="en-US" altLang="ko-KR" sz="2400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400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n w="0"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지속적인 표절 그룹 추적</a:t>
            </a:r>
            <a:r>
              <a:rPr lang="en-US" altLang="ko-KR" sz="2400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  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BCD9786-D6A4-47FF-847A-7EFEC04E6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977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ì ì±ê½ ì ì£¼ëì ëí ì´ë¯¸ì§ ê²ìê²°ê³¼">
            <a:extLst>
              <a:ext uri="{FF2B5EF4-FFF2-40B4-BE49-F238E27FC236}">
                <a16:creationId xmlns:a16="http://schemas.microsoft.com/office/drawing/2014/main" id="{7D2CA6B5-BE61-479C-A642-BD52D638C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3772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40A19B4-CDB7-4247-B089-5CD8D21C1207}"/>
              </a:ext>
            </a:extLst>
          </p:cNvPr>
          <p:cNvSpPr/>
          <p:nvPr/>
        </p:nvSpPr>
        <p:spPr>
          <a:xfrm>
            <a:off x="-1422399" y="2002601"/>
            <a:ext cx="11422743" cy="270584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3396826-7568-4C89-AAF8-D3CCED735B0B}"/>
              </a:ext>
            </a:extLst>
          </p:cNvPr>
          <p:cNvSpPr/>
          <p:nvPr/>
        </p:nvSpPr>
        <p:spPr>
          <a:xfrm>
            <a:off x="4479634" y="2816913"/>
            <a:ext cx="18473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altLang="ko-KR" sz="3200" b="1">
              <a:latin typeface="210 나무고딕 B" panose="02020603020101020101" pitchFamily="18" charset="-127"/>
              <a:ea typeface="210 나무고딕 B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37D3164-0390-4AE2-9F9F-34C5112A2F64}"/>
              </a:ext>
            </a:extLst>
          </p:cNvPr>
          <p:cNvSpPr/>
          <p:nvPr/>
        </p:nvSpPr>
        <p:spPr>
          <a:xfrm>
            <a:off x="3153181" y="3001579"/>
            <a:ext cx="283763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감사합니다</a:t>
            </a:r>
            <a:endParaRPr lang="en-US" altLang="ko-KR" sz="4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0754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ì ì±ê½ ì ì£¼ëì ëí ì´ë¯¸ì§ ê²ìê²°ê³¼">
            <a:extLst>
              <a:ext uri="{FF2B5EF4-FFF2-40B4-BE49-F238E27FC236}">
                <a16:creationId xmlns:a16="http://schemas.microsoft.com/office/drawing/2014/main" id="{7D2CA6B5-BE61-479C-A642-BD52D638C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3772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6C18A66-CEE5-47D1-AC30-B5318F116957}"/>
              </a:ext>
            </a:extLst>
          </p:cNvPr>
          <p:cNvSpPr/>
          <p:nvPr/>
        </p:nvSpPr>
        <p:spPr>
          <a:xfrm>
            <a:off x="-1422399" y="1984129"/>
            <a:ext cx="11422743" cy="305892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CBBC1B9-CED3-4519-9FF8-63EF0D60429C}"/>
              </a:ext>
            </a:extLst>
          </p:cNvPr>
          <p:cNvSpPr/>
          <p:nvPr/>
        </p:nvSpPr>
        <p:spPr>
          <a:xfrm>
            <a:off x="4572000" y="1943413"/>
            <a:ext cx="2175596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167" indent="-457167">
              <a:lnSpc>
                <a:spcPct val="200000"/>
              </a:lnSpc>
              <a:buAutoNum type="arabicPeriod"/>
            </a:pPr>
            <a:r>
              <a:rPr lang="ko-KR" altLang="en-US" sz="2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연구 목표</a:t>
            </a:r>
            <a:endParaRPr lang="en-US" altLang="ko-KR" sz="2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57167" indent="-457167">
              <a:lnSpc>
                <a:spcPct val="200000"/>
              </a:lnSpc>
              <a:buAutoNum type="arabicPeriod"/>
            </a:pPr>
            <a:r>
              <a:rPr lang="ko-KR" altLang="en-US" sz="2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 소개</a:t>
            </a:r>
            <a:endParaRPr lang="en-US" altLang="ko-KR" sz="2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57167" indent="-457167">
              <a:lnSpc>
                <a:spcPct val="200000"/>
              </a:lnSpc>
              <a:buAutoNum type="arabicPeriod"/>
            </a:pPr>
            <a:r>
              <a:rPr lang="ko-KR" altLang="en-US" sz="2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 평가</a:t>
            </a:r>
            <a:endParaRPr lang="en-US" altLang="ko-KR" sz="2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57167" indent="-457167">
              <a:lnSpc>
                <a:spcPct val="200000"/>
              </a:lnSpc>
              <a:buAutoNum type="arabicPeriod"/>
            </a:pPr>
            <a:r>
              <a:rPr lang="ko-KR" altLang="en-US" sz="2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향후 계획</a:t>
            </a:r>
            <a:endParaRPr lang="en-US" altLang="ko-KR" sz="2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0ADC6B2-1C6E-4B77-B055-EA2028C36996}"/>
              </a:ext>
            </a:extLst>
          </p:cNvPr>
          <p:cNvSpPr/>
          <p:nvPr/>
        </p:nvSpPr>
        <p:spPr>
          <a:xfrm>
            <a:off x="1549630" y="3133598"/>
            <a:ext cx="20521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발표 순서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362939B-C23D-445D-9CAD-4757CDC4B559}"/>
              </a:ext>
            </a:extLst>
          </p:cNvPr>
          <p:cNvCxnSpPr>
            <a:cxnSpLocks/>
          </p:cNvCxnSpPr>
          <p:nvPr/>
        </p:nvCxnSpPr>
        <p:spPr>
          <a:xfrm>
            <a:off x="4046861" y="2166846"/>
            <a:ext cx="0" cy="278919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768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E2EE1A4D-EEF7-43C5-B7E7-49686D124AF8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실행 영상</a:t>
            </a:r>
          </a:p>
        </p:txBody>
      </p:sp>
      <p:pic>
        <p:nvPicPr>
          <p:cNvPr id="16" name="화면 녹화 15">
            <a:hlinkClick r:id="" action="ppaction://media"/>
            <a:extLst>
              <a:ext uri="{FF2B5EF4-FFF2-40B4-BE49-F238E27FC236}">
                <a16:creationId xmlns:a16="http://schemas.microsoft.com/office/drawing/2014/main" id="{88BC40D8-42DF-41A8-9723-4BE294A9C4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0943" y="1319576"/>
            <a:ext cx="8134214" cy="5131898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310291B-B298-4E85-8E30-08A53A78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0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제목 1">
            <a:extLst>
              <a:ext uri="{FF2B5EF4-FFF2-40B4-BE49-F238E27FC236}">
                <a16:creationId xmlns:a16="http://schemas.microsoft.com/office/drawing/2014/main" id="{1DC09171-E3B7-45C0-A62F-46B6D8513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66" y="507447"/>
            <a:ext cx="8712968" cy="735360"/>
          </a:xfrm>
          <a:solidFill>
            <a:schemeClr val="accent6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연구 목표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44EFEDE0-BFB7-4AC7-8BBF-579F8374C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66" y="1576051"/>
            <a:ext cx="8712968" cy="5025046"/>
          </a:xfrm>
          <a:solidFill>
            <a:srgbClr val="FFFAEB"/>
          </a:solidFill>
        </p:spPr>
        <p:txBody>
          <a:bodyPr>
            <a:normAutofit/>
          </a:bodyPr>
          <a:lstStyle/>
          <a:p>
            <a:pPr marL="342874" indent="-342874"/>
            <a:endParaRPr lang="en-US" altLang="ko-KR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874" indent="-342874"/>
            <a:r>
              <a:rPr lang="ko-KR" altLang="en-US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타 시스템보다 우수한 소스 코드 표절 탐색 시스템 개발</a:t>
            </a:r>
            <a:endParaRPr lang="en-US" altLang="ko-KR" sz="2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57200" lvl="1" indent="0">
              <a:buNone/>
            </a:pPr>
            <a:r>
              <a:rPr lang="en-US" altLang="ko-KR" sz="2000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타 시스템이 잡아 내지 못하는 표절 수법 탐지</a:t>
            </a: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57200" lvl="1" indent="0">
              <a:buNone/>
            </a:pPr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lvl="1"/>
            <a:endParaRPr lang="en-US" altLang="ko-KR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874" indent="-342874"/>
            <a:r>
              <a:rPr lang="ko-KR" altLang="en-US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웹을 통한 시스템의 편리한 접근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3A3C21F-05E4-484D-9C8D-4DB48D77CBF7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E2012A-FFDA-4A5E-99EA-9210F22E8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577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EFA5B10A-CEE5-4EF3-A224-1E0C02AE2D70}"/>
              </a:ext>
            </a:extLst>
          </p:cNvPr>
          <p:cNvSpPr/>
          <p:nvPr/>
        </p:nvSpPr>
        <p:spPr>
          <a:xfrm>
            <a:off x="561067" y="2416533"/>
            <a:ext cx="692659" cy="79095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</a:t>
            </a:r>
            <a:r>
              <a:rPr lang="en-US" altLang="ko-K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algn="ctr"/>
            <a:endParaRPr lang="en-US" altLang="ko-K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ko-KR" alt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A61F47A-565A-41F0-9DBE-2F64BA5656BF}"/>
              </a:ext>
            </a:extLst>
          </p:cNvPr>
          <p:cNvSpPr/>
          <p:nvPr/>
        </p:nvSpPr>
        <p:spPr>
          <a:xfrm>
            <a:off x="702799" y="2647419"/>
            <a:ext cx="692659" cy="79095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2</a:t>
            </a:r>
          </a:p>
          <a:p>
            <a:pPr algn="ctr"/>
            <a:endParaRPr lang="en-US" altLang="ko-K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altLang="ko-KR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ko-KR" alt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67F1743-A6A3-45C7-B625-B663BB8AD367}"/>
              </a:ext>
            </a:extLst>
          </p:cNvPr>
          <p:cNvSpPr/>
          <p:nvPr/>
        </p:nvSpPr>
        <p:spPr>
          <a:xfrm>
            <a:off x="844531" y="2878305"/>
            <a:ext cx="692659" cy="79095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</a:t>
            </a:r>
            <a:r>
              <a:rPr lang="en-US" altLang="ko-K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  <a:p>
            <a:pPr algn="ctr"/>
            <a:endParaRPr lang="en-US" altLang="ko-KR" sz="135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altLang="ko-KR" sz="135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ko-KR" altLang="en-US" sz="135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B560288-9536-435F-9436-E44A37B2290B}"/>
              </a:ext>
            </a:extLst>
          </p:cNvPr>
          <p:cNvSpPr/>
          <p:nvPr/>
        </p:nvSpPr>
        <p:spPr>
          <a:xfrm>
            <a:off x="158624" y="4275909"/>
            <a:ext cx="8712968" cy="2203263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6956CF1-A26E-4CE4-8477-6B1F1768DD7C}"/>
              </a:ext>
            </a:extLst>
          </p:cNvPr>
          <p:cNvGrpSpPr/>
          <p:nvPr/>
        </p:nvGrpSpPr>
        <p:grpSpPr>
          <a:xfrm>
            <a:off x="3867802" y="2416533"/>
            <a:ext cx="1002005" cy="1252728"/>
            <a:chOff x="7179920" y="2276856"/>
            <a:chExt cx="1002005" cy="125272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9AAC5E2-F4E9-41B3-91BF-BE655570C63D}"/>
                </a:ext>
              </a:extLst>
            </p:cNvPr>
            <p:cNvSpPr/>
            <p:nvPr/>
          </p:nvSpPr>
          <p:spPr>
            <a:xfrm>
              <a:off x="7179920" y="2276856"/>
              <a:ext cx="692658" cy="79095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prstDash val="soli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DNA 1</a:t>
              </a:r>
            </a:p>
            <a:p>
              <a:pPr algn="ctr"/>
              <a:endParaRPr lang="en-US" altLang="ko-KR" sz="1351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351" dirty="0">
                <a:solidFill>
                  <a:schemeClr val="tx1"/>
                </a:solidFill>
              </a:endParaRPr>
            </a:p>
            <a:p>
              <a:pPr algn="ctr"/>
              <a:endParaRPr lang="ko-KR" altLang="en-US" sz="1351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0D2E90D-D2E5-417B-AF2D-9EA4198515C4}"/>
                </a:ext>
              </a:extLst>
            </p:cNvPr>
            <p:cNvSpPr/>
            <p:nvPr/>
          </p:nvSpPr>
          <p:spPr>
            <a:xfrm>
              <a:off x="7321652" y="2507742"/>
              <a:ext cx="692658" cy="79095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prstDash val="soli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DNA 2</a:t>
              </a:r>
            </a:p>
            <a:p>
              <a:pPr algn="ctr"/>
              <a:endParaRPr lang="en-US" altLang="ko-KR" sz="1351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351" dirty="0">
                <a:solidFill>
                  <a:schemeClr val="tx1"/>
                </a:solidFill>
              </a:endParaRPr>
            </a:p>
            <a:p>
              <a:pPr algn="ctr"/>
              <a:endParaRPr lang="ko-KR" altLang="en-US" sz="1351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EFB17B3-541F-467B-96D5-FF6A70D2CE32}"/>
                </a:ext>
              </a:extLst>
            </p:cNvPr>
            <p:cNvSpPr/>
            <p:nvPr/>
          </p:nvSpPr>
          <p:spPr>
            <a:xfrm>
              <a:off x="7489267" y="2738628"/>
              <a:ext cx="692658" cy="79095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prstDash val="soli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35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DNA 3</a:t>
              </a:r>
            </a:p>
            <a:p>
              <a:pPr algn="ctr"/>
              <a:endParaRPr lang="en-US" altLang="ko-KR" sz="1351" dirty="0">
                <a:solidFill>
                  <a:schemeClr val="tx1"/>
                </a:solidFill>
              </a:endParaRPr>
            </a:p>
            <a:p>
              <a:pPr algn="ctr"/>
              <a:endParaRPr lang="en-US" altLang="ko-KR" sz="1351" dirty="0">
                <a:solidFill>
                  <a:schemeClr val="tx1"/>
                </a:solidFill>
              </a:endParaRPr>
            </a:p>
            <a:p>
              <a:pPr algn="ctr"/>
              <a:endParaRPr lang="ko-KR" altLang="en-US" sz="1351" dirty="0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2835DBA5-4E6B-4913-B7C2-EE0137E2BD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4041725"/>
              </p:ext>
            </p:extLst>
          </p:nvPr>
        </p:nvGraphicFramePr>
        <p:xfrm>
          <a:off x="7043897" y="2526901"/>
          <a:ext cx="1618894" cy="11887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8775">
                  <a:extLst>
                    <a:ext uri="{9D8B030D-6E8A-4147-A177-3AD203B41FA5}">
                      <a16:colId xmlns:a16="http://schemas.microsoft.com/office/drawing/2014/main" val="3102781245"/>
                    </a:ext>
                  </a:extLst>
                </a:gridCol>
                <a:gridCol w="960119">
                  <a:extLst>
                    <a:ext uri="{9D8B030D-6E8A-4147-A177-3AD203B41FA5}">
                      <a16:colId xmlns:a16="http://schemas.microsoft.com/office/drawing/2014/main" val="3997645115"/>
                    </a:ext>
                  </a:extLst>
                </a:gridCol>
              </a:tblGrid>
              <a:tr h="2971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유사도</a:t>
                      </a: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DNA</a:t>
                      </a:r>
                      <a:r>
                        <a:rPr lang="ko-KR" altLang="en-US" sz="15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 쌍</a:t>
                      </a:r>
                    </a:p>
                  </a:txBody>
                  <a:tcPr marL="68580" marR="68580" marT="34291" marB="34291"/>
                </a:tc>
                <a:extLst>
                  <a:ext uri="{0D108BD9-81ED-4DB2-BD59-A6C34878D82A}">
                    <a16:rowId xmlns:a16="http://schemas.microsoft.com/office/drawing/2014/main" val="1832704913"/>
                  </a:ext>
                </a:extLst>
              </a:tr>
              <a:tr h="2971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0.98</a:t>
                      </a:r>
                      <a:endParaRPr lang="ko-KR" altLang="en-US" sz="15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1 vs 2</a:t>
                      </a:r>
                      <a:endParaRPr lang="ko-KR" altLang="en-US" sz="15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1" marB="34291"/>
                </a:tc>
                <a:extLst>
                  <a:ext uri="{0D108BD9-81ED-4DB2-BD59-A6C34878D82A}">
                    <a16:rowId xmlns:a16="http://schemas.microsoft.com/office/drawing/2014/main" val="3495008653"/>
                  </a:ext>
                </a:extLst>
              </a:tr>
              <a:tr h="2971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0.32</a:t>
                      </a:r>
                      <a:endParaRPr lang="ko-KR" altLang="en-US" sz="15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1 vs 3</a:t>
                      </a:r>
                      <a:endParaRPr lang="ko-KR" altLang="en-US" sz="15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1" marB="34291"/>
                </a:tc>
                <a:extLst>
                  <a:ext uri="{0D108BD9-81ED-4DB2-BD59-A6C34878D82A}">
                    <a16:rowId xmlns:a16="http://schemas.microsoft.com/office/drawing/2014/main" val="2134946958"/>
                  </a:ext>
                </a:extLst>
              </a:tr>
              <a:tr h="2971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0.30</a:t>
                      </a:r>
                      <a:endParaRPr lang="ko-KR" altLang="en-US" sz="15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1" marB="3429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2 vs 3</a:t>
                      </a:r>
                      <a:endParaRPr lang="ko-KR" altLang="en-US" sz="15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1" marB="34291"/>
                </a:tc>
                <a:extLst>
                  <a:ext uri="{0D108BD9-81ED-4DB2-BD59-A6C34878D82A}">
                    <a16:rowId xmlns:a16="http://schemas.microsoft.com/office/drawing/2014/main" val="3035870113"/>
                  </a:ext>
                </a:extLst>
              </a:tr>
            </a:tbl>
          </a:graphicData>
        </a:graphic>
      </p:graphicFrame>
      <p:sp>
        <p:nvSpPr>
          <p:cNvPr id="20" name="오른쪽 화살표 10">
            <a:extLst>
              <a:ext uri="{FF2B5EF4-FFF2-40B4-BE49-F238E27FC236}">
                <a16:creationId xmlns:a16="http://schemas.microsoft.com/office/drawing/2014/main" id="{E1FACE81-19B6-4E30-82BA-B9467A0EBB74}"/>
              </a:ext>
            </a:extLst>
          </p:cNvPr>
          <p:cNvSpPr/>
          <p:nvPr/>
        </p:nvSpPr>
        <p:spPr>
          <a:xfrm>
            <a:off x="1682036" y="3000922"/>
            <a:ext cx="359631" cy="228600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dirty="0">
              <a:solidFill>
                <a:schemeClr val="tx1"/>
              </a:solidFill>
            </a:endParaRPr>
          </a:p>
        </p:txBody>
      </p:sp>
      <p:sp>
        <p:nvSpPr>
          <p:cNvPr id="21" name="오른쪽 화살표 17">
            <a:extLst>
              <a:ext uri="{FF2B5EF4-FFF2-40B4-BE49-F238E27FC236}">
                <a16:creationId xmlns:a16="http://schemas.microsoft.com/office/drawing/2014/main" id="{905B748E-D4FA-487B-84F0-0AFD32F365FA}"/>
              </a:ext>
            </a:extLst>
          </p:cNvPr>
          <p:cNvSpPr/>
          <p:nvPr/>
        </p:nvSpPr>
        <p:spPr>
          <a:xfrm>
            <a:off x="3376341" y="3000922"/>
            <a:ext cx="349729" cy="228600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dirty="0">
              <a:solidFill>
                <a:schemeClr val="tx1"/>
              </a:solidFill>
            </a:endParaRPr>
          </a:p>
        </p:txBody>
      </p:sp>
      <p:sp>
        <p:nvSpPr>
          <p:cNvPr id="23" name="오른쪽 화살표 14">
            <a:extLst>
              <a:ext uri="{FF2B5EF4-FFF2-40B4-BE49-F238E27FC236}">
                <a16:creationId xmlns:a16="http://schemas.microsoft.com/office/drawing/2014/main" id="{DF48C310-0828-4FD7-9774-75D4E8376B78}"/>
              </a:ext>
            </a:extLst>
          </p:cNvPr>
          <p:cNvSpPr/>
          <p:nvPr/>
        </p:nvSpPr>
        <p:spPr>
          <a:xfrm>
            <a:off x="6603687" y="3023996"/>
            <a:ext cx="354653" cy="228600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dirty="0">
              <a:solidFill>
                <a:schemeClr val="tx1"/>
              </a:solidFill>
            </a:endParaRPr>
          </a:p>
        </p:txBody>
      </p:sp>
      <p:sp>
        <p:nvSpPr>
          <p:cNvPr id="24" name="오른쪽 화살표 16">
            <a:extLst>
              <a:ext uri="{FF2B5EF4-FFF2-40B4-BE49-F238E27FC236}">
                <a16:creationId xmlns:a16="http://schemas.microsoft.com/office/drawing/2014/main" id="{82912DCA-A77A-4058-9E1F-4FCDD15B235E}"/>
              </a:ext>
            </a:extLst>
          </p:cNvPr>
          <p:cNvSpPr/>
          <p:nvPr/>
        </p:nvSpPr>
        <p:spPr>
          <a:xfrm>
            <a:off x="4974934" y="3039186"/>
            <a:ext cx="393457" cy="228600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dirty="0">
              <a:solidFill>
                <a:schemeClr val="tx1"/>
              </a:solidFill>
            </a:endParaRPr>
          </a:p>
        </p:txBody>
      </p:sp>
      <p:sp>
        <p:nvSpPr>
          <p:cNvPr id="25" name="모서리가 둥근 직사각형 20">
            <a:extLst>
              <a:ext uri="{FF2B5EF4-FFF2-40B4-BE49-F238E27FC236}">
                <a16:creationId xmlns:a16="http://schemas.microsoft.com/office/drawing/2014/main" id="{8CE352BB-E500-49AE-84E2-D092FAE53D83}"/>
              </a:ext>
            </a:extLst>
          </p:cNvPr>
          <p:cNvSpPr/>
          <p:nvPr/>
        </p:nvSpPr>
        <p:spPr>
          <a:xfrm>
            <a:off x="5520025" y="2831048"/>
            <a:ext cx="944616" cy="67422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b="1" dirty="0"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7" name="모서리가 둥근 직사각형 20">
            <a:extLst>
              <a:ext uri="{FF2B5EF4-FFF2-40B4-BE49-F238E27FC236}">
                <a16:creationId xmlns:a16="http://schemas.microsoft.com/office/drawing/2014/main" id="{919BFBB5-A48A-4631-ACB7-0101BADB7CC2}"/>
              </a:ext>
            </a:extLst>
          </p:cNvPr>
          <p:cNvSpPr/>
          <p:nvPr/>
        </p:nvSpPr>
        <p:spPr>
          <a:xfrm>
            <a:off x="2201972" y="2831048"/>
            <a:ext cx="944616" cy="674223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b="1" dirty="0"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B5931C8-A424-485B-9DB7-A87D5008F40C}"/>
              </a:ext>
            </a:extLst>
          </p:cNvPr>
          <p:cNvSpPr/>
          <p:nvPr/>
        </p:nvSpPr>
        <p:spPr>
          <a:xfrm>
            <a:off x="5559576" y="2994968"/>
            <a:ext cx="86273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2000" b="1" dirty="0">
                <a:ln w="0"/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비교기</a:t>
            </a:r>
            <a:endParaRPr lang="en-US" altLang="ko-KR" sz="2000" b="1" dirty="0">
              <a:ln w="0"/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354B8D5-4E19-4551-94E8-77581EB0533D}"/>
              </a:ext>
            </a:extLst>
          </p:cNvPr>
          <p:cNvSpPr/>
          <p:nvPr/>
        </p:nvSpPr>
        <p:spPr>
          <a:xfrm>
            <a:off x="2252917" y="3000764"/>
            <a:ext cx="86273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2000" b="1" dirty="0" err="1">
                <a:ln w="0"/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추출기</a:t>
            </a:r>
            <a:endParaRPr lang="en-US" altLang="ko-KR" sz="2000" b="1" dirty="0">
              <a:ln w="0"/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22D4DB7-2823-4FA7-B10A-7339040B19D8}"/>
              </a:ext>
            </a:extLst>
          </p:cNvPr>
          <p:cNvSpPr/>
          <p:nvPr/>
        </p:nvSpPr>
        <p:spPr>
          <a:xfrm>
            <a:off x="349017" y="4633891"/>
            <a:ext cx="6704391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 err="1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추출기</a:t>
            </a:r>
            <a:r>
              <a:rPr lang="ko-KR" altLang="en-US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소스 코드에서 </a:t>
            </a:r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program DNA</a:t>
            </a:r>
            <a:r>
              <a:rPr lang="ko-KR" altLang="en-US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를 추출</a:t>
            </a:r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95B5700-2CF6-4506-A503-C23691B3F316}"/>
              </a:ext>
            </a:extLst>
          </p:cNvPr>
          <p:cNvSpPr/>
          <p:nvPr/>
        </p:nvSpPr>
        <p:spPr>
          <a:xfrm>
            <a:off x="347465" y="5391523"/>
            <a:ext cx="768209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비교기 </a:t>
            </a:r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각 </a:t>
            </a:r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DNA </a:t>
            </a:r>
            <a:r>
              <a:rPr lang="ko-KR" altLang="en-US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쌍을 비교하여 유사도 리스트를 생성</a:t>
            </a:r>
            <a:r>
              <a:rPr lang="en-US" altLang="ko-KR" sz="24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26" name="제목 1">
            <a:extLst>
              <a:ext uri="{FF2B5EF4-FFF2-40B4-BE49-F238E27FC236}">
                <a16:creationId xmlns:a16="http://schemas.microsoft.com/office/drawing/2014/main" id="{2EDF56C5-C3F5-457A-B758-14A789FDE968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>
                <a:latin typeface="나눔고딕" panose="020D0604000000000000" pitchFamily="50" charset="-127"/>
                <a:ea typeface="나눔고딕" panose="020D0604000000000000" pitchFamily="50" charset="-127"/>
              </a:rPr>
              <a:t>2.1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 전체 구성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F7CC999-100D-4AD1-848D-7EDFAB36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671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62DED8C-FC44-4520-B896-219078379457}"/>
              </a:ext>
            </a:extLst>
          </p:cNvPr>
          <p:cNvSpPr/>
          <p:nvPr/>
        </p:nvSpPr>
        <p:spPr>
          <a:xfrm>
            <a:off x="158624" y="1541418"/>
            <a:ext cx="8712968" cy="5033554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2.3 </a:t>
            </a:r>
            <a:r>
              <a:rPr lang="ko-KR" altLang="en-US"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추출기</a:t>
            </a:r>
            <a:endParaRPr lang="ko-KR" altLang="en-US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B87A5FD-B2CB-4ACF-9EC5-7D9208749587}"/>
              </a:ext>
            </a:extLst>
          </p:cNvPr>
          <p:cNvSpPr/>
          <p:nvPr/>
        </p:nvSpPr>
        <p:spPr>
          <a:xfrm>
            <a:off x="4062003" y="3338220"/>
            <a:ext cx="110677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2000" b="1">
                <a:ln w="0"/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추출기</a:t>
            </a:r>
            <a:endParaRPr lang="en-US" altLang="ko-KR" sz="2000" b="1">
              <a:ln w="0"/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B148AF-D79B-4AD9-B63F-E9FCC0A6A57E}"/>
              </a:ext>
            </a:extLst>
          </p:cNvPr>
          <p:cNvSpPr txBox="1"/>
          <p:nvPr/>
        </p:nvSpPr>
        <p:spPr>
          <a:xfrm>
            <a:off x="1129418" y="5035317"/>
            <a:ext cx="820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latin typeface="10X10" panose="020D0604000000000000" pitchFamily="50" charset="-127"/>
                <a:ea typeface="10X10" panose="020D0604000000000000" pitchFamily="50" charset="-127"/>
              </a:rPr>
              <a:t>fibo.c</a:t>
            </a:r>
            <a:endParaRPr lang="ko-KR" altLang="en-US" sz="2000" b="1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4C2A7D-B225-444A-B5AD-7C0C9296F3B4}"/>
              </a:ext>
            </a:extLst>
          </p:cNvPr>
          <p:cNvSpPr txBox="1"/>
          <p:nvPr/>
        </p:nvSpPr>
        <p:spPr>
          <a:xfrm>
            <a:off x="6185704" y="3338414"/>
            <a:ext cx="28607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#Y#TYPE#printf#5#scanf#12</a:t>
            </a:r>
          </a:p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#printf#12#Y#IF#5#N#RET</a:t>
            </a:r>
          </a:p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#N#ELSE#5#N#RET#N#ELSE</a:t>
            </a:r>
          </a:p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#RET#RE1#9#N#8#RE1#9</a:t>
            </a:r>
          </a:p>
          <a:p>
            <a:r>
              <a:rPr lang="en-US" altLang="ko-KR" sz="1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#N#Z#RET#N#Z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77057F-1D85-4E2D-99EB-59AB78BFD4F0}"/>
              </a:ext>
            </a:extLst>
          </p:cNvPr>
          <p:cNvSpPr txBox="1"/>
          <p:nvPr/>
        </p:nvSpPr>
        <p:spPr>
          <a:xfrm>
            <a:off x="6420676" y="4931420"/>
            <a:ext cx="17984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10X10" panose="020D0604000000000000" pitchFamily="50" charset="-127"/>
                <a:ea typeface="10X10" panose="020D0604000000000000" pitchFamily="50" charset="-127"/>
              </a:rPr>
              <a:t>Program DNA</a:t>
            </a:r>
            <a:endParaRPr lang="ko-KR" altLang="en-US" sz="2000" b="1" dirty="0"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26" name="모서리가 둥근 직사각형 12">
            <a:extLst>
              <a:ext uri="{FF2B5EF4-FFF2-40B4-BE49-F238E27FC236}">
                <a16:creationId xmlns:a16="http://schemas.microsoft.com/office/drawing/2014/main" id="{76E0A411-007C-4039-9688-BB1409993F3E}"/>
              </a:ext>
            </a:extLst>
          </p:cNvPr>
          <p:cNvSpPr/>
          <p:nvPr/>
        </p:nvSpPr>
        <p:spPr>
          <a:xfrm>
            <a:off x="3850836" y="3127968"/>
            <a:ext cx="1529110" cy="131599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b="1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56C7C76-24DE-48F0-9D86-5838B093F525}"/>
              </a:ext>
            </a:extLst>
          </p:cNvPr>
          <p:cNvSpPr/>
          <p:nvPr/>
        </p:nvSpPr>
        <p:spPr>
          <a:xfrm>
            <a:off x="4062003" y="3599488"/>
            <a:ext cx="110677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2000" b="1">
                <a:ln w="0"/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추출기</a:t>
            </a:r>
            <a:endParaRPr lang="en-US" altLang="ko-KR" sz="2000" b="1">
              <a:ln w="0"/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30" name="오른쪽 화살표 10">
            <a:extLst>
              <a:ext uri="{FF2B5EF4-FFF2-40B4-BE49-F238E27FC236}">
                <a16:creationId xmlns:a16="http://schemas.microsoft.com/office/drawing/2014/main" id="{6B1C6A13-E825-4CAA-9356-1F97025516FD}"/>
              </a:ext>
            </a:extLst>
          </p:cNvPr>
          <p:cNvSpPr/>
          <p:nvPr/>
        </p:nvSpPr>
        <p:spPr>
          <a:xfrm>
            <a:off x="3178473" y="3618862"/>
            <a:ext cx="499199" cy="386348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dirty="0">
              <a:solidFill>
                <a:schemeClr val="tx1"/>
              </a:solidFill>
            </a:endParaRPr>
          </a:p>
        </p:txBody>
      </p:sp>
      <p:sp>
        <p:nvSpPr>
          <p:cNvPr id="31" name="오른쪽 화살표 11">
            <a:extLst>
              <a:ext uri="{FF2B5EF4-FFF2-40B4-BE49-F238E27FC236}">
                <a16:creationId xmlns:a16="http://schemas.microsoft.com/office/drawing/2014/main" id="{910920E4-7CD5-46C1-8A63-85C693EBF8CD}"/>
              </a:ext>
            </a:extLst>
          </p:cNvPr>
          <p:cNvSpPr/>
          <p:nvPr/>
        </p:nvSpPr>
        <p:spPr>
          <a:xfrm>
            <a:off x="5590751" y="3618862"/>
            <a:ext cx="485454" cy="386348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 dirty="0">
              <a:solidFill>
                <a:schemeClr val="tx1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81A7088-7D0A-449E-A8C0-CB9909897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4FCECDD-0649-4AB7-9088-28DE42B38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194" y="2475333"/>
            <a:ext cx="2671322" cy="244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07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62DED8C-FC44-4520-B896-219078379457}"/>
              </a:ext>
            </a:extLst>
          </p:cNvPr>
          <p:cNvSpPr/>
          <p:nvPr/>
        </p:nvSpPr>
        <p:spPr>
          <a:xfrm>
            <a:off x="158624" y="1541418"/>
            <a:ext cx="8712968" cy="5033554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2.3 </a:t>
            </a:r>
            <a:r>
              <a:rPr lang="ko-KR" altLang="en-US"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추출기</a:t>
            </a:r>
            <a:endParaRPr lang="ko-KR" altLang="en-US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모서리가 둥근 직사각형 4">
            <a:extLst>
              <a:ext uri="{FF2B5EF4-FFF2-40B4-BE49-F238E27FC236}">
                <a16:creationId xmlns:a16="http://schemas.microsoft.com/office/drawing/2014/main" id="{C239841F-052B-48A5-8C67-6DD57EA307C2}"/>
              </a:ext>
            </a:extLst>
          </p:cNvPr>
          <p:cNvSpPr/>
          <p:nvPr/>
        </p:nvSpPr>
        <p:spPr>
          <a:xfrm>
            <a:off x="2448309" y="2348624"/>
            <a:ext cx="4190237" cy="2982615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sz="2000" b="1" dirty="0"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lvl="0" algn="ctr"/>
            <a:r>
              <a:rPr lang="ko-KR" altLang="en-US" sz="3200" b="1" dirty="0" err="1"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추출기</a:t>
            </a:r>
            <a:endParaRPr lang="en-US" altLang="ko-KR" sz="3200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en-US" altLang="ko-KR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  <a:p>
            <a:pPr algn="ctr" defTabSz="685783">
              <a:defRPr/>
            </a:pPr>
            <a:endParaRPr lang="ko-KR" altLang="en-US" sz="1351" b="1" dirty="0">
              <a:solidFill>
                <a:srgbClr val="FFFFFF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15" name="오른쪽 화살표 5">
            <a:extLst>
              <a:ext uri="{FF2B5EF4-FFF2-40B4-BE49-F238E27FC236}">
                <a16:creationId xmlns:a16="http://schemas.microsoft.com/office/drawing/2014/main" id="{9E6845C8-7093-43AA-A8A2-356F6B81688F}"/>
              </a:ext>
            </a:extLst>
          </p:cNvPr>
          <p:cNvSpPr/>
          <p:nvPr/>
        </p:nvSpPr>
        <p:spPr>
          <a:xfrm>
            <a:off x="928811" y="3354444"/>
            <a:ext cx="1231463" cy="1109564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ko-KR" altLang="en-US" sz="1600" b="1" dirty="0">
                <a:solidFill>
                  <a:srgbClr val="292934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소스 코드</a:t>
            </a:r>
          </a:p>
        </p:txBody>
      </p:sp>
      <p:sp>
        <p:nvSpPr>
          <p:cNvPr id="26" name="오른쪽 화살표 7">
            <a:extLst>
              <a:ext uri="{FF2B5EF4-FFF2-40B4-BE49-F238E27FC236}">
                <a16:creationId xmlns:a16="http://schemas.microsoft.com/office/drawing/2014/main" id="{2D5D82BE-B106-4919-8F93-3C0E48142AB4}"/>
              </a:ext>
            </a:extLst>
          </p:cNvPr>
          <p:cNvSpPr/>
          <p:nvPr/>
        </p:nvSpPr>
        <p:spPr>
          <a:xfrm>
            <a:off x="7025220" y="3354444"/>
            <a:ext cx="1231463" cy="1109564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r>
              <a:rPr lang="en-US" altLang="ko-KR" b="1" dirty="0">
                <a:solidFill>
                  <a:srgbClr val="292934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DNA</a:t>
            </a:r>
            <a:endParaRPr lang="ko-KR" altLang="en-US" b="1" dirty="0">
              <a:solidFill>
                <a:srgbClr val="292934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893CD92-5F09-4BF4-AC26-76F7CF60FAD1}"/>
              </a:ext>
            </a:extLst>
          </p:cNvPr>
          <p:cNvGrpSpPr/>
          <p:nvPr/>
        </p:nvGrpSpPr>
        <p:grpSpPr>
          <a:xfrm>
            <a:off x="2762098" y="3469598"/>
            <a:ext cx="3562659" cy="994411"/>
            <a:chOff x="2767803" y="3058668"/>
            <a:chExt cx="3562659" cy="994410"/>
          </a:xfrm>
        </p:grpSpPr>
        <p:sp>
          <p:nvSpPr>
            <p:cNvPr id="28" name="모서리가 둥근 직사각형 8">
              <a:extLst>
                <a:ext uri="{FF2B5EF4-FFF2-40B4-BE49-F238E27FC236}">
                  <a16:creationId xmlns:a16="http://schemas.microsoft.com/office/drawing/2014/main" id="{AA985C89-3B03-4D67-BEFA-CAB458534507}"/>
                </a:ext>
              </a:extLst>
            </p:cNvPr>
            <p:cNvSpPr/>
            <p:nvPr/>
          </p:nvSpPr>
          <p:spPr>
            <a:xfrm>
              <a:off x="2767803" y="3058668"/>
              <a:ext cx="1350284" cy="99441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prstDash val="soli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err="1">
                  <a:solidFill>
                    <a:schemeClr val="tx1"/>
                  </a:solidFill>
                  <a:latin typeface="10X10" panose="020D0604000000000000" pitchFamily="50" charset="-127"/>
                  <a:ea typeface="10X10" panose="020D0604000000000000" pitchFamily="50" charset="-127"/>
                </a:rPr>
                <a:t>Lexer</a:t>
              </a:r>
              <a:endParaRPr lang="ko-KR" altLang="en-US" b="1" dirty="0">
                <a:solidFill>
                  <a:schemeClr val="tx1"/>
                </a:solidFill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  <p:sp>
          <p:nvSpPr>
            <p:cNvPr id="29" name="모서리가 둥근 직사각형 10">
              <a:extLst>
                <a:ext uri="{FF2B5EF4-FFF2-40B4-BE49-F238E27FC236}">
                  <a16:creationId xmlns:a16="http://schemas.microsoft.com/office/drawing/2014/main" id="{4B294EAB-AF7B-468A-AB71-4626754322C0}"/>
                </a:ext>
              </a:extLst>
            </p:cNvPr>
            <p:cNvSpPr/>
            <p:nvPr/>
          </p:nvSpPr>
          <p:spPr>
            <a:xfrm>
              <a:off x="4932484" y="3058668"/>
              <a:ext cx="1397978" cy="99441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prstDash val="soli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  <a:latin typeface="10X10" panose="020D0604000000000000" pitchFamily="50" charset="-127"/>
                  <a:ea typeface="10X10" panose="020D0604000000000000" pitchFamily="50" charset="-127"/>
                </a:rPr>
                <a:t>Sequencer</a:t>
              </a:r>
              <a:endParaRPr lang="ko-KR" altLang="en-US" b="1" dirty="0">
                <a:solidFill>
                  <a:schemeClr val="tx1"/>
                </a:solidFill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  <p:sp>
          <p:nvSpPr>
            <p:cNvPr id="30" name="오른쪽 화살표 11">
              <a:extLst>
                <a:ext uri="{FF2B5EF4-FFF2-40B4-BE49-F238E27FC236}">
                  <a16:creationId xmlns:a16="http://schemas.microsoft.com/office/drawing/2014/main" id="{171B10DC-BA56-4F3D-B758-BEB3B3B3D1D6}"/>
                </a:ext>
              </a:extLst>
            </p:cNvPr>
            <p:cNvSpPr/>
            <p:nvPr/>
          </p:nvSpPr>
          <p:spPr>
            <a:xfrm>
              <a:off x="4326202" y="3305122"/>
              <a:ext cx="499199" cy="386348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prstDash val="soli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>
                <a:defRPr/>
              </a:pPr>
              <a:endParaRPr lang="ko-KR" altLang="en-US" sz="1351" b="1" dirty="0">
                <a:solidFill>
                  <a:srgbClr val="292934"/>
                </a:solidFill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7B69E2E-F00C-4488-9D9C-09FEC9F6F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732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2.3 </a:t>
            </a:r>
            <a:r>
              <a:rPr lang="ko-KR" altLang="en-US"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추출기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en-US" altLang="ko-KR"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Lexer</a:t>
            </a:r>
            <a:endParaRPr lang="ko-KR" altLang="en-US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EA6DC8A-D043-493D-A5E2-2BEAB8358CCE}"/>
              </a:ext>
            </a:extLst>
          </p:cNvPr>
          <p:cNvGrpSpPr/>
          <p:nvPr/>
        </p:nvGrpSpPr>
        <p:grpSpPr>
          <a:xfrm>
            <a:off x="3921869" y="2901820"/>
            <a:ext cx="1087293" cy="523345"/>
            <a:chOff x="3894992" y="3534506"/>
            <a:chExt cx="1087293" cy="523345"/>
          </a:xfrm>
        </p:grpSpPr>
        <p:sp>
          <p:nvSpPr>
            <p:cNvPr id="17" name="오른쪽 화살표 7">
              <a:extLst>
                <a:ext uri="{FF2B5EF4-FFF2-40B4-BE49-F238E27FC236}">
                  <a16:creationId xmlns:a16="http://schemas.microsoft.com/office/drawing/2014/main" id="{937DB01C-C66D-4AD5-A4A1-E65A7AA84D72}"/>
                </a:ext>
              </a:extLst>
            </p:cNvPr>
            <p:cNvSpPr/>
            <p:nvPr/>
          </p:nvSpPr>
          <p:spPr>
            <a:xfrm>
              <a:off x="3894992" y="3534506"/>
              <a:ext cx="1087293" cy="523345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prstDash val="soli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>
                <a:defRPr/>
              </a:pPr>
              <a:endParaRPr lang="ko-KR" altLang="en-US" sz="1351" dirty="0">
                <a:solidFill>
                  <a:srgbClr val="292934"/>
                </a:solidFill>
                <a:latin typeface="Arial"/>
                <a:ea typeface="돋움" panose="020B0600000101010101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19AB083-095C-40BB-BFD2-0F8475445931}"/>
                </a:ext>
              </a:extLst>
            </p:cNvPr>
            <p:cNvSpPr/>
            <p:nvPr/>
          </p:nvSpPr>
          <p:spPr>
            <a:xfrm>
              <a:off x="4042638" y="3623753"/>
              <a:ext cx="771301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b="1" dirty="0" err="1">
                  <a:latin typeface="10X10" panose="020D0604000000000000" pitchFamily="50" charset="-127"/>
                  <a:ea typeface="10X10" panose="020D0604000000000000" pitchFamily="50" charset="-127"/>
                </a:rPr>
                <a:t>Lexer</a:t>
              </a:r>
              <a:endParaRPr lang="en-US" altLang="ko-KR" b="1" dirty="0"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D89E1D2-E6DD-444F-8189-D22E6613F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59" y="1529653"/>
            <a:ext cx="2997657" cy="274433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2F1AC2C-509C-4CD1-BBD4-62979645D2BE}"/>
              </a:ext>
            </a:extLst>
          </p:cNvPr>
          <p:cNvSpPr/>
          <p:nvPr/>
        </p:nvSpPr>
        <p:spPr>
          <a:xfrm>
            <a:off x="5189381" y="1489235"/>
            <a:ext cx="4572000" cy="29238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600" dirty="0"/>
              <a:t>$</a:t>
            </a:r>
            <a:r>
              <a:rPr lang="en-US" altLang="ko-KR" sz="1600" dirty="0" err="1"/>
              <a:t>fibo</a:t>
            </a:r>
            <a:r>
              <a:rPr lang="en-US" altLang="ko-KR" sz="1600" dirty="0"/>
              <a:t>{  </a:t>
            </a:r>
          </a:p>
          <a:p>
            <a:pPr lvl="1"/>
            <a:r>
              <a:rPr lang="en-US" altLang="ko-KR" sz="1600" dirty="0"/>
              <a:t>    #Y  #IF  #5  #N  #RET  #N  </a:t>
            </a:r>
          </a:p>
          <a:p>
            <a:pPr lvl="1"/>
            <a:r>
              <a:rPr lang="en-US" altLang="ko-KR" sz="1600" dirty="0"/>
              <a:t>    #ELSE  #5  #N  #RET  #N  </a:t>
            </a:r>
          </a:p>
          <a:p>
            <a:pPr lvl="1"/>
            <a:r>
              <a:rPr lang="en-US" altLang="ko-KR" sz="1600" dirty="0"/>
              <a:t>    #ELSE  #RET  @</a:t>
            </a:r>
            <a:r>
              <a:rPr lang="en-US" altLang="ko-KR" sz="1600" dirty="0" err="1"/>
              <a:t>fibo</a:t>
            </a:r>
            <a:r>
              <a:rPr lang="en-US" altLang="ko-KR" sz="1600" dirty="0"/>
              <a:t>  #9  #N  #8  </a:t>
            </a:r>
          </a:p>
          <a:p>
            <a:pPr lvl="1"/>
            <a:r>
              <a:rPr lang="en-US" altLang="ko-KR" sz="1600" dirty="0"/>
              <a:t>    @</a:t>
            </a:r>
            <a:r>
              <a:rPr lang="en-US" altLang="ko-KR" sz="1600" dirty="0" err="1"/>
              <a:t>fibo</a:t>
            </a:r>
            <a:r>
              <a:rPr lang="en-US" altLang="ko-KR" sz="1600" dirty="0"/>
              <a:t>  #9  #N  #Z	}  </a:t>
            </a:r>
          </a:p>
          <a:p>
            <a:endParaRPr lang="en-US" altLang="ko-KR" sz="800" dirty="0"/>
          </a:p>
          <a:p>
            <a:r>
              <a:rPr lang="en-US" altLang="ko-KR" sz="1600" dirty="0"/>
              <a:t>$main{  </a:t>
            </a:r>
          </a:p>
          <a:p>
            <a:pPr lvl="1"/>
            <a:r>
              <a:rPr lang="en-US" altLang="ko-KR" sz="1600" dirty="0"/>
              <a:t>    #Y  #TYPE  </a:t>
            </a:r>
          </a:p>
          <a:p>
            <a:pPr lvl="1"/>
            <a:r>
              <a:rPr lang="en-US" altLang="ko-KR" sz="1600" dirty="0"/>
              <a:t>    #TYPE  </a:t>
            </a:r>
          </a:p>
          <a:p>
            <a:pPr lvl="1"/>
            <a:r>
              <a:rPr lang="en-US" altLang="ko-KR" sz="1600" dirty="0"/>
              <a:t>    @</a:t>
            </a:r>
            <a:r>
              <a:rPr lang="en-US" altLang="ko-KR" sz="1600" dirty="0" err="1"/>
              <a:t>scanf</a:t>
            </a:r>
            <a:r>
              <a:rPr lang="en-US" altLang="ko-KR" sz="1600" dirty="0"/>
              <a:t>  #12  </a:t>
            </a:r>
          </a:p>
          <a:p>
            <a:pPr lvl="1"/>
            <a:r>
              <a:rPr lang="en-US" altLang="ko-KR" sz="1600" dirty="0"/>
              <a:t>    @</a:t>
            </a:r>
            <a:r>
              <a:rPr lang="en-US" altLang="ko-KR" sz="1600" dirty="0" err="1"/>
              <a:t>printf</a:t>
            </a:r>
            <a:r>
              <a:rPr lang="en-US" altLang="ko-KR" sz="1600" dirty="0"/>
              <a:t>  #12  @</a:t>
            </a:r>
            <a:r>
              <a:rPr lang="en-US" altLang="ko-KR" sz="1600" dirty="0" err="1"/>
              <a:t>fibo</a:t>
            </a:r>
            <a:r>
              <a:rPr lang="en-US" altLang="ko-KR" sz="1600" dirty="0"/>
              <a:t>  </a:t>
            </a:r>
          </a:p>
          <a:p>
            <a:pPr lvl="1"/>
            <a:r>
              <a:rPr lang="en-US" altLang="ko-KR" sz="1600" dirty="0"/>
              <a:t>    #RET  #N  #Z 	}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AFAF655-D8AE-48CE-94D5-5884537798DA}"/>
              </a:ext>
            </a:extLst>
          </p:cNvPr>
          <p:cNvSpPr/>
          <p:nvPr/>
        </p:nvSpPr>
        <p:spPr>
          <a:xfrm>
            <a:off x="249111" y="4427605"/>
            <a:ext cx="8712968" cy="2170800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17367D5-4D69-4732-A679-EE8C51A2667A}"/>
              </a:ext>
            </a:extLst>
          </p:cNvPr>
          <p:cNvSpPr/>
          <p:nvPr/>
        </p:nvSpPr>
        <p:spPr>
          <a:xfrm>
            <a:off x="441251" y="4446854"/>
            <a:ext cx="5926297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Lexer</a:t>
            </a:r>
            <a:endParaRPr lang="en-US" altLang="ko-KR" sz="2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소스코드를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token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분리한다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548626" lvl="1" indent="-342891">
              <a:buFont typeface="+mj-lt"/>
              <a:buAutoNum type="arabicPeriod"/>
            </a:pPr>
            <a:endParaRPr lang="en-US" altLang="ko-KR" sz="700" dirty="0"/>
          </a:p>
          <a:p>
            <a:pPr marL="205735" lvl="1" indent="0">
              <a:lnSpc>
                <a:spcPct val="150000"/>
              </a:lnSpc>
              <a:buClr>
                <a:schemeClr val="accent6">
                  <a:lumMod val="75000"/>
                </a:schemeClr>
              </a:buClr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함수 선언       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$</a:t>
            </a:r>
          </a:p>
          <a:p>
            <a:pPr marL="205735" lvl="1" indent="0">
              <a:lnSpc>
                <a:spcPct val="150000"/>
              </a:lnSpc>
              <a:buClr>
                <a:schemeClr val="accent6">
                  <a:lumMod val="75000"/>
                </a:schemeClr>
              </a:buClr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함수 호출       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@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05735" lvl="1" indent="0">
              <a:lnSpc>
                <a:spcPct val="150000"/>
              </a:lnSpc>
              <a:buClr>
                <a:schemeClr val="accent6">
                  <a:lumMod val="75000"/>
                </a:schemeClr>
              </a:buClr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그 외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token   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 #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연산자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sym typeface="Wingdings" panose="05000000000000000000" pitchFamily="2" charset="2"/>
              </a:rPr>
              <a:t>(1~12), #TYPE, #RET, …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B919076-6641-4F07-832D-354144809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82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D3162BE0-206F-4C8E-B93F-075BE06FD5F7}"/>
              </a:ext>
            </a:extLst>
          </p:cNvPr>
          <p:cNvSpPr/>
          <p:nvPr/>
        </p:nvSpPr>
        <p:spPr>
          <a:xfrm>
            <a:off x="249111" y="4427605"/>
            <a:ext cx="8712968" cy="2170800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0FA8E7FD-C8B1-4537-89DC-CD30A5DB1226}"/>
              </a:ext>
            </a:extLst>
          </p:cNvPr>
          <p:cNvGrpSpPr/>
          <p:nvPr/>
        </p:nvGrpSpPr>
        <p:grpSpPr>
          <a:xfrm>
            <a:off x="3891921" y="2899236"/>
            <a:ext cx="1116787" cy="523345"/>
            <a:chOff x="3865498" y="3534506"/>
            <a:chExt cx="1116787" cy="523345"/>
          </a:xfrm>
        </p:grpSpPr>
        <p:sp>
          <p:nvSpPr>
            <p:cNvPr id="33" name="오른쪽 화살표 7">
              <a:extLst>
                <a:ext uri="{FF2B5EF4-FFF2-40B4-BE49-F238E27FC236}">
                  <a16:creationId xmlns:a16="http://schemas.microsoft.com/office/drawing/2014/main" id="{3EF15567-4771-428B-B879-09F913D43911}"/>
                </a:ext>
              </a:extLst>
            </p:cNvPr>
            <p:cNvSpPr/>
            <p:nvPr/>
          </p:nvSpPr>
          <p:spPr>
            <a:xfrm>
              <a:off x="3894992" y="3534506"/>
              <a:ext cx="1087293" cy="523345"/>
            </a:xfrm>
            <a:prstGeom prst="rightArrow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prstDash val="solid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endParaRPr lang="ko-KR" altLang="en-US" sz="1350" dirty="0">
                <a:solidFill>
                  <a:srgbClr val="292934"/>
                </a:solidFill>
                <a:latin typeface="Arial"/>
                <a:ea typeface="돋움" panose="020B0600000101010101" pitchFamily="50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604DCF4-81F3-4FA7-9BEA-4B54097B0E5E}"/>
                </a:ext>
              </a:extLst>
            </p:cNvPr>
            <p:cNvSpPr/>
            <p:nvPr/>
          </p:nvSpPr>
          <p:spPr>
            <a:xfrm>
              <a:off x="3865498" y="3623752"/>
              <a:ext cx="1107996" cy="3385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600" b="1" dirty="0">
                  <a:latin typeface="10X10" panose="020D0604000000000000" pitchFamily="50" charset="-127"/>
                  <a:ea typeface="10X10" panose="020D0604000000000000" pitchFamily="50" charset="-127"/>
                </a:rPr>
                <a:t>Sequence</a:t>
              </a:r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13290415-5D2A-4276-BB06-D6C932739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59" y="1529653"/>
            <a:ext cx="2997657" cy="274433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2.3 </a:t>
            </a:r>
            <a:r>
              <a:rPr lang="ko-KR" altLang="en-US"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추출기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Sequence</a:t>
            </a:r>
            <a:endParaRPr lang="ko-KR" altLang="en-US" sz="3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10A9859-8A02-4B37-A46A-705AA9410DE8}"/>
              </a:ext>
            </a:extLst>
          </p:cNvPr>
          <p:cNvSpPr/>
          <p:nvPr/>
        </p:nvSpPr>
        <p:spPr>
          <a:xfrm>
            <a:off x="5428304" y="1475238"/>
            <a:ext cx="2493024" cy="3834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737" dirty="0"/>
              <a:t>#Y</a:t>
            </a:r>
          </a:p>
          <a:p>
            <a:r>
              <a:rPr lang="en-US" altLang="ko-KR" sz="1737" dirty="0"/>
              <a:t>#TYPE </a:t>
            </a:r>
          </a:p>
          <a:p>
            <a:r>
              <a:rPr lang="en-US" altLang="ko-KR" sz="1737" dirty="0"/>
              <a:t>#</a:t>
            </a:r>
            <a:r>
              <a:rPr lang="en-US" altLang="ko-KR" sz="1737" dirty="0" err="1"/>
              <a:t>printf</a:t>
            </a:r>
            <a:r>
              <a:rPr lang="en-US" altLang="ko-KR" sz="1737" dirty="0"/>
              <a:t>  #5</a:t>
            </a:r>
          </a:p>
          <a:p>
            <a:r>
              <a:rPr lang="en-US" altLang="ko-KR" sz="1737" dirty="0"/>
              <a:t>#</a:t>
            </a:r>
            <a:r>
              <a:rPr lang="en-US" altLang="ko-KR" sz="1737" dirty="0" err="1"/>
              <a:t>scanf</a:t>
            </a:r>
            <a:r>
              <a:rPr lang="en-US" altLang="ko-KR" sz="1737" dirty="0"/>
              <a:t>  #12</a:t>
            </a:r>
          </a:p>
          <a:p>
            <a:r>
              <a:rPr lang="en-US" altLang="ko-KR" sz="1737" dirty="0"/>
              <a:t>#</a:t>
            </a:r>
            <a:r>
              <a:rPr lang="en-US" altLang="ko-KR" sz="1737" dirty="0" err="1"/>
              <a:t>printf</a:t>
            </a:r>
            <a:r>
              <a:rPr lang="en-US" altLang="ko-KR" sz="1737" dirty="0"/>
              <a:t>  #12</a:t>
            </a:r>
          </a:p>
          <a:p>
            <a:r>
              <a:rPr lang="en-US" altLang="ko-KR" sz="1737" dirty="0">
                <a:solidFill>
                  <a:srgbClr val="FF0000"/>
                </a:solidFill>
              </a:rPr>
              <a:t>#Y  #IF  #5  #N  #RET  #N  </a:t>
            </a:r>
          </a:p>
          <a:p>
            <a:r>
              <a:rPr lang="en-US" altLang="ko-KR" sz="1737" dirty="0">
                <a:solidFill>
                  <a:srgbClr val="FF0000"/>
                </a:solidFill>
              </a:rPr>
              <a:t>#ELSE  #5  #N  #RET  #N  </a:t>
            </a:r>
          </a:p>
          <a:p>
            <a:r>
              <a:rPr lang="en-US" altLang="ko-KR" sz="1737" dirty="0">
                <a:solidFill>
                  <a:srgbClr val="FF0000"/>
                </a:solidFill>
              </a:rPr>
              <a:t>#ELSE  #RET  #RE1  #9  #N   </a:t>
            </a:r>
          </a:p>
          <a:p>
            <a:r>
              <a:rPr lang="en-US" altLang="ko-KR" sz="1737" dirty="0">
                <a:solidFill>
                  <a:srgbClr val="FF0000"/>
                </a:solidFill>
              </a:rPr>
              <a:t>#8  #N  #Z</a:t>
            </a:r>
          </a:p>
          <a:p>
            <a:r>
              <a:rPr lang="en-US" altLang="ko-KR" sz="1737" dirty="0"/>
              <a:t>#RET  #N  #Z</a:t>
            </a:r>
          </a:p>
          <a:p>
            <a:endParaRPr lang="en-US" altLang="ko-KR" sz="1737" dirty="0"/>
          </a:p>
          <a:p>
            <a:r>
              <a:rPr lang="en-US" altLang="ko-KR" sz="1737" dirty="0"/>
              <a:t> </a:t>
            </a:r>
          </a:p>
          <a:p>
            <a:endParaRPr lang="en-US" altLang="ko-KR" sz="1737" dirty="0"/>
          </a:p>
          <a:p>
            <a:endParaRPr lang="ko-KR" altLang="en-US" sz="1737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1A6A30B-374E-4E44-BC1C-5E7A73533AE1}"/>
              </a:ext>
            </a:extLst>
          </p:cNvPr>
          <p:cNvSpPr/>
          <p:nvPr/>
        </p:nvSpPr>
        <p:spPr>
          <a:xfrm>
            <a:off x="579329" y="1844743"/>
            <a:ext cx="3087557" cy="1034624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42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EE2312A-5C44-4FC9-B10E-330DF0868AC4}"/>
              </a:ext>
            </a:extLst>
          </p:cNvPr>
          <p:cNvSpPr/>
          <p:nvPr/>
        </p:nvSpPr>
        <p:spPr>
          <a:xfrm>
            <a:off x="5383056" y="2843086"/>
            <a:ext cx="2538272" cy="1054466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42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2A11000-1206-40E8-9864-05D6CB0ABD5B}"/>
              </a:ext>
            </a:extLst>
          </p:cNvPr>
          <p:cNvSpPr/>
          <p:nvPr/>
        </p:nvSpPr>
        <p:spPr>
          <a:xfrm>
            <a:off x="2399144" y="3671856"/>
            <a:ext cx="769593" cy="217715"/>
          </a:xfrm>
          <a:prstGeom prst="rect">
            <a:avLst/>
          </a:prstGeom>
          <a:solidFill>
            <a:schemeClr val="accent4">
              <a:alpha val="39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CB622A-D424-4613-BA4B-5B48B0A504BE}"/>
              </a:ext>
            </a:extLst>
          </p:cNvPr>
          <p:cNvSpPr/>
          <p:nvPr/>
        </p:nvSpPr>
        <p:spPr>
          <a:xfrm>
            <a:off x="447166" y="4479782"/>
            <a:ext cx="6608153" cy="21390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Sequence</a:t>
            </a:r>
          </a:p>
          <a:p>
            <a:pPr marL="205740" lvl="1" indent="0">
              <a:buNone/>
            </a:pP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함수 호출에 유의하여 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program DNA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만든다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05740" lvl="1" indent="0">
              <a:buNone/>
            </a:pP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0574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 main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함수를 찾는다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05740" lvl="1" indent="0">
              <a:lnSpc>
                <a:spcPct val="150000"/>
              </a:lnSpc>
              <a:buClr>
                <a:schemeClr val="accent6">
                  <a:lumMod val="75000"/>
                </a:schemeClr>
              </a:buClr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함수 호출 발견 시 해당 함수의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token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DNA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 추가한다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05740" lvl="1" indent="0">
              <a:lnSpc>
                <a:spcPct val="150000"/>
              </a:lnSpc>
              <a:buClr>
                <a:schemeClr val="accent6">
                  <a:lumMod val="75000"/>
                </a:schemeClr>
              </a:buClr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재귀함수 처리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264C938-8776-4EB2-807A-E4FBC4769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336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>
            <a:extLst>
              <a:ext uri="{FF2B5EF4-FFF2-40B4-BE49-F238E27FC236}">
                <a16:creationId xmlns:a16="http://schemas.microsoft.com/office/drawing/2014/main" id="{F6912F46-C3E5-49B7-AB33-4E4B102C4890}"/>
              </a:ext>
            </a:extLst>
          </p:cNvPr>
          <p:cNvSpPr/>
          <p:nvPr/>
        </p:nvSpPr>
        <p:spPr>
          <a:xfrm>
            <a:off x="171566" y="1522712"/>
            <a:ext cx="8712968" cy="5033554"/>
          </a:xfrm>
          <a:prstGeom prst="rect">
            <a:avLst/>
          </a:prstGeom>
          <a:solidFill>
            <a:srgbClr val="FFF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ADC73FD-6D2A-467C-8131-F732E8CD8A1D}"/>
              </a:ext>
            </a:extLst>
          </p:cNvPr>
          <p:cNvSpPr/>
          <p:nvPr/>
        </p:nvSpPr>
        <p:spPr>
          <a:xfrm>
            <a:off x="-29028" y="-30769"/>
            <a:ext cx="9303657" cy="39362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052A1914-B4E1-4B5D-85DA-D2AC916E20E3}"/>
              </a:ext>
            </a:extLst>
          </p:cNvPr>
          <p:cNvSpPr txBox="1">
            <a:spLocks/>
          </p:cNvSpPr>
          <p:nvPr/>
        </p:nvSpPr>
        <p:spPr>
          <a:xfrm>
            <a:off x="171566" y="507447"/>
            <a:ext cx="8712968" cy="7353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2.4 </a:t>
            </a:r>
            <a:r>
              <a:rPr lang="ko-KR" altLang="en-US"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비교기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054BB98-9C46-4F4A-B2F2-4D8D72EEF209}"/>
              </a:ext>
            </a:extLst>
          </p:cNvPr>
          <p:cNvSpPr/>
          <p:nvPr/>
        </p:nvSpPr>
        <p:spPr>
          <a:xfrm>
            <a:off x="1676574" y="2555875"/>
            <a:ext cx="692658" cy="79095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tx1"/>
                </a:solidFill>
              </a:rPr>
              <a:t>DNA 1</a:t>
            </a: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22391A7-2E25-4FA6-8E69-A94DFD56F5FE}"/>
              </a:ext>
            </a:extLst>
          </p:cNvPr>
          <p:cNvSpPr/>
          <p:nvPr/>
        </p:nvSpPr>
        <p:spPr>
          <a:xfrm>
            <a:off x="1818306" y="2786761"/>
            <a:ext cx="692658" cy="79095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tx1"/>
                </a:solidFill>
              </a:rPr>
              <a:t>DNA 2</a:t>
            </a: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7FB0FC-9440-4398-84C9-95A86247CD98}"/>
              </a:ext>
            </a:extLst>
          </p:cNvPr>
          <p:cNvSpPr/>
          <p:nvPr/>
        </p:nvSpPr>
        <p:spPr>
          <a:xfrm>
            <a:off x="1985921" y="3017647"/>
            <a:ext cx="692658" cy="79095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tx1"/>
                </a:solidFill>
              </a:rPr>
              <a:t>DNA 3</a:t>
            </a: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19" name="오른쪽 화살표 7">
            <a:extLst>
              <a:ext uri="{FF2B5EF4-FFF2-40B4-BE49-F238E27FC236}">
                <a16:creationId xmlns:a16="http://schemas.microsoft.com/office/drawing/2014/main" id="{8B2DCCFA-A438-4845-AB55-F902474CB69D}"/>
              </a:ext>
            </a:extLst>
          </p:cNvPr>
          <p:cNvSpPr/>
          <p:nvPr/>
        </p:nvSpPr>
        <p:spPr>
          <a:xfrm>
            <a:off x="5397913" y="3248533"/>
            <a:ext cx="354653" cy="228600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3AA1A2CC-57D6-432A-BF3E-5F451CFB54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963225"/>
              </p:ext>
            </p:extLst>
          </p:nvPr>
        </p:nvGraphicFramePr>
        <p:xfrm>
          <a:off x="5900233" y="2555875"/>
          <a:ext cx="1590075" cy="1691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8544">
                  <a:extLst>
                    <a:ext uri="{9D8B030D-6E8A-4147-A177-3AD203B41FA5}">
                      <a16:colId xmlns:a16="http://schemas.microsoft.com/office/drawing/2014/main" val="3102781245"/>
                    </a:ext>
                  </a:extLst>
                </a:gridCol>
                <a:gridCol w="821531">
                  <a:extLst>
                    <a:ext uri="{9D8B030D-6E8A-4147-A177-3AD203B41FA5}">
                      <a16:colId xmlns:a16="http://schemas.microsoft.com/office/drawing/2014/main" val="3997645115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유사도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DNA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 쌍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3270491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0.98</a:t>
                      </a:r>
                      <a:endParaRPr lang="ko-KR" altLang="en-US" sz="14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1 vs 2</a:t>
                      </a:r>
                      <a:endParaRPr lang="ko-KR" altLang="en-US" sz="14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49500865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0.72</a:t>
                      </a:r>
                      <a:endParaRPr lang="ko-KR" altLang="en-US" sz="14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1 vs 3</a:t>
                      </a:r>
                      <a:endParaRPr lang="ko-KR" altLang="en-US" sz="14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3494695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0.71</a:t>
                      </a:r>
                      <a:endParaRPr lang="ko-KR" altLang="en-US" sz="14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1 vs 3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03587011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…</a:t>
                      </a:r>
                      <a:endParaRPr lang="ko-KR" altLang="en-US" sz="14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…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7839895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0.15</a:t>
                      </a:r>
                      <a:endParaRPr lang="ko-KR" altLang="en-US" sz="1400" dirty="0">
                        <a:latin typeface="10X10" panose="020D0604000000000000" pitchFamily="50" charset="-127"/>
                        <a:ea typeface="10X10" panose="020D0604000000000000" pitchFamily="50" charset="-127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10X10" panose="020D0604000000000000" pitchFamily="50" charset="-127"/>
                          <a:ea typeface="10X10" panose="020D0604000000000000" pitchFamily="50" charset="-127"/>
                        </a:rPr>
                        <a:t>4 vs 5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149751073"/>
                  </a:ext>
                </a:extLst>
              </a:tr>
            </a:tbl>
          </a:graphicData>
        </a:graphic>
      </p:graphicFrame>
      <p:sp>
        <p:nvSpPr>
          <p:cNvPr id="21" name="오른쪽 화살표 9">
            <a:extLst>
              <a:ext uri="{FF2B5EF4-FFF2-40B4-BE49-F238E27FC236}">
                <a16:creationId xmlns:a16="http://schemas.microsoft.com/office/drawing/2014/main" id="{ADA38950-1D42-430D-9DC9-4D0F150F3BB0}"/>
              </a:ext>
            </a:extLst>
          </p:cNvPr>
          <p:cNvSpPr/>
          <p:nvPr/>
        </p:nvSpPr>
        <p:spPr>
          <a:xfrm>
            <a:off x="3140597" y="3248533"/>
            <a:ext cx="393457" cy="228600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22" name="모서리가 둥근 직사각형 10">
            <a:extLst>
              <a:ext uri="{FF2B5EF4-FFF2-40B4-BE49-F238E27FC236}">
                <a16:creationId xmlns:a16="http://schemas.microsoft.com/office/drawing/2014/main" id="{179CDB52-049E-420F-9CAF-F40C0B037DC3}"/>
              </a:ext>
            </a:extLst>
          </p:cNvPr>
          <p:cNvSpPr/>
          <p:nvPr/>
        </p:nvSpPr>
        <p:spPr>
          <a:xfrm>
            <a:off x="3640166" y="2917063"/>
            <a:ext cx="1564318" cy="89154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비교기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226A6FE-1FEF-4202-900B-203D4D155C3C}"/>
              </a:ext>
            </a:extLst>
          </p:cNvPr>
          <p:cNvSpPr/>
          <p:nvPr/>
        </p:nvSpPr>
        <p:spPr>
          <a:xfrm>
            <a:off x="2123499" y="3248533"/>
            <a:ext cx="692658" cy="79095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tx1"/>
                </a:solidFill>
              </a:rPr>
              <a:t>DNA 4</a:t>
            </a: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4984711-D4F3-4336-83E5-6D32C2663709}"/>
              </a:ext>
            </a:extLst>
          </p:cNvPr>
          <p:cNvSpPr/>
          <p:nvPr/>
        </p:nvSpPr>
        <p:spPr>
          <a:xfrm>
            <a:off x="2288743" y="3479419"/>
            <a:ext cx="692658" cy="79095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>
                <a:solidFill>
                  <a:schemeClr val="tx1"/>
                </a:solidFill>
              </a:rPr>
              <a:t>DNA 5</a:t>
            </a: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en-US" altLang="ko-KR" sz="1350" dirty="0">
              <a:solidFill>
                <a:schemeClr val="tx1"/>
              </a:solidFill>
            </a:endParaRPr>
          </a:p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03FC07F-1ABB-4915-8D78-9D9357D8D054}"/>
              </a:ext>
            </a:extLst>
          </p:cNvPr>
          <p:cNvSpPr/>
          <p:nvPr/>
        </p:nvSpPr>
        <p:spPr>
          <a:xfrm>
            <a:off x="2006114" y="4841766"/>
            <a:ext cx="548419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0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Program DNA</a:t>
            </a:r>
            <a:r>
              <a:rPr lang="ko-KR" altLang="en-US" sz="20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끼리 쌍을 이뤄 유사도를 추출한다</a:t>
            </a:r>
            <a:r>
              <a:rPr lang="en-US" altLang="ko-KR" sz="2000" b="1" dirty="0">
                <a:ln w="0"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46868F0-7DA8-4D52-90AD-69D2A55FD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212F3-7F0C-4C24-9789-9EDCDAEA6FA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983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1315</TotalTime>
  <Words>1002</Words>
  <Application>Microsoft Office PowerPoint</Application>
  <PresentationFormat>화면 슬라이드 쇼(4:3)</PresentationFormat>
  <Paragraphs>323</Paragraphs>
  <Slides>20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Wingdings</vt:lpstr>
      <vt:lpstr>10X10</vt:lpstr>
      <vt:lpstr>Arial</vt:lpstr>
      <vt:lpstr>나눔고딕 ExtraBold</vt:lpstr>
      <vt:lpstr>나눔고딕</vt:lpstr>
      <vt:lpstr>Calibri Light</vt:lpstr>
      <vt:lpstr>돋움</vt:lpstr>
      <vt:lpstr>Calibri</vt:lpstr>
      <vt:lpstr>210 나무고딕 B</vt:lpstr>
      <vt:lpstr>맑은 고딕</vt:lpstr>
      <vt:lpstr>Office 테마</vt:lpstr>
      <vt:lpstr>PowerPoint 프레젠테이션</vt:lpstr>
      <vt:lpstr>PowerPoint 프레젠테이션</vt:lpstr>
      <vt:lpstr>1. 연구 목표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han</dc:creator>
  <cp:lastModifiedBy>한 성혜</cp:lastModifiedBy>
  <cp:revision>103</cp:revision>
  <dcterms:created xsi:type="dcterms:W3CDTF">2018-04-24T13:36:24Z</dcterms:created>
  <dcterms:modified xsi:type="dcterms:W3CDTF">2018-09-13T11:48:09Z</dcterms:modified>
</cp:coreProperties>
</file>

<file path=docProps/thumbnail.jpeg>
</file>